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8" r:id="rId5"/>
    <p:sldId id="287" r:id="rId6"/>
    <p:sldId id="261" r:id="rId7"/>
    <p:sldId id="1411" r:id="rId8"/>
    <p:sldId id="338" r:id="rId9"/>
    <p:sldId id="1413" r:id="rId10"/>
    <p:sldId id="1423" r:id="rId11"/>
    <p:sldId id="1433" r:id="rId12"/>
    <p:sldId id="1434" r:id="rId13"/>
    <p:sldId id="1435" r:id="rId14"/>
    <p:sldId id="268" r:id="rId15"/>
    <p:sldId id="1415" r:id="rId16"/>
    <p:sldId id="339" r:id="rId17"/>
    <p:sldId id="291" r:id="rId18"/>
    <p:sldId id="1419" r:id="rId19"/>
    <p:sldId id="1417" r:id="rId20"/>
    <p:sldId id="1425" r:id="rId21"/>
    <p:sldId id="1426" r:id="rId22"/>
    <p:sldId id="1412" r:id="rId23"/>
    <p:sldId id="1427" r:id="rId24"/>
    <p:sldId id="1436" r:id="rId25"/>
    <p:sldId id="1424" r:id="rId26"/>
    <p:sldId id="1428" r:id="rId27"/>
    <p:sldId id="1429" r:id="rId28"/>
    <p:sldId id="1430" r:id="rId29"/>
    <p:sldId id="1422" r:id="rId30"/>
    <p:sldId id="143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selis" id="{77427CAA-5688-4D3E-B4EB-1E0171FAF11C}">
          <p14:sldIdLst>
            <p14:sldId id="258"/>
          </p14:sldIdLst>
        </p14:section>
        <p14:section name="Intro" id="{C939F65A-44F0-4C9F-B719-3CA1D7E461A4}">
          <p14:sldIdLst>
            <p14:sldId id="287"/>
          </p14:sldIdLst>
        </p14:section>
        <p14:section name="Paragrafai" id="{C63F74CE-C789-415E-A005-169357787154}">
          <p14:sldIdLst>
            <p14:sldId id="261"/>
            <p14:sldId id="1411"/>
            <p14:sldId id="338"/>
            <p14:sldId id="1413"/>
            <p14:sldId id="1423"/>
            <p14:sldId id="1433"/>
            <p14:sldId id="1434"/>
            <p14:sldId id="1435"/>
            <p14:sldId id="268"/>
            <p14:sldId id="1415"/>
            <p14:sldId id="339"/>
            <p14:sldId id="291"/>
            <p14:sldId id="1419"/>
            <p14:sldId id="1417"/>
            <p14:sldId id="1425"/>
            <p14:sldId id="1426"/>
            <p14:sldId id="1412"/>
            <p14:sldId id="1427"/>
            <p14:sldId id="1436"/>
            <p14:sldId id="1424"/>
            <p14:sldId id="1428"/>
            <p14:sldId id="1429"/>
            <p14:sldId id="1430"/>
            <p14:sldId id="1422"/>
          </p14:sldIdLst>
        </p14:section>
        <p14:section name="foto ir visi kiti" id="{4B2B8308-29FE-4809-A981-81FD56FBBCB5}">
          <p14:sldIdLst>
            <p14:sldId id="1437"/>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0E0"/>
    <a:srgbClr val="FF7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05D9C5-9E63-4D7C-AE80-95C007F2B9CB}" v="77" dt="2026-07-08T06:22:48.7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38" autoAdjust="0"/>
    <p:restoredTop sz="94660"/>
  </p:normalViewPr>
  <p:slideViewPr>
    <p:cSldViewPr snapToGrid="0" showGuides="1">
      <p:cViewPr>
        <p:scale>
          <a:sx n="75" d="100"/>
          <a:sy n="75" d="100"/>
        </p:scale>
        <p:origin x="859" y="216"/>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kas Borisovas" userId="14f40cfc-39f5-4062-b106-54ea6b68e2e0" providerId="ADAL" clId="{347B833C-2DA0-4982-ABC8-5A853916818E}"/>
    <pc:docChg chg="undo custSel addSld delSld modSld modSection">
      <pc:chgData name="Patrikas Borisovas" userId="14f40cfc-39f5-4062-b106-54ea6b68e2e0" providerId="ADAL" clId="{347B833C-2DA0-4982-ABC8-5A853916818E}" dt="2026-07-08T06:39:47.056" v="1043" actId="1076"/>
      <pc:docMkLst>
        <pc:docMk/>
      </pc:docMkLst>
      <pc:sldChg chg="modSp mod">
        <pc:chgData name="Patrikas Borisovas" userId="14f40cfc-39f5-4062-b106-54ea6b68e2e0" providerId="ADAL" clId="{347B833C-2DA0-4982-ABC8-5A853916818E}" dt="2026-07-08T05:36:09.221" v="620" actId="1076"/>
        <pc:sldMkLst>
          <pc:docMk/>
          <pc:sldMk cId="1508928729" sldId="258"/>
        </pc:sldMkLst>
        <pc:spChg chg="mod">
          <ac:chgData name="Patrikas Borisovas" userId="14f40cfc-39f5-4062-b106-54ea6b68e2e0" providerId="ADAL" clId="{347B833C-2DA0-4982-ABC8-5A853916818E}" dt="2026-07-08T05:36:09.221" v="620" actId="1076"/>
          <ac:spMkLst>
            <pc:docMk/>
            <pc:sldMk cId="1508928729" sldId="258"/>
            <ac:spMk id="4" creationId="{344EA514-D819-AE41-D036-045D913D0F28}"/>
          </ac:spMkLst>
        </pc:spChg>
      </pc:sldChg>
      <pc:sldChg chg="modSp mod">
        <pc:chgData name="Patrikas Borisovas" userId="14f40cfc-39f5-4062-b106-54ea6b68e2e0" providerId="ADAL" clId="{347B833C-2DA0-4982-ABC8-5A853916818E}" dt="2026-07-08T05:36:55.741" v="623"/>
        <pc:sldMkLst>
          <pc:docMk/>
          <pc:sldMk cId="1482358159" sldId="261"/>
        </pc:sldMkLst>
        <pc:spChg chg="mod">
          <ac:chgData name="Patrikas Borisovas" userId="14f40cfc-39f5-4062-b106-54ea6b68e2e0" providerId="ADAL" clId="{347B833C-2DA0-4982-ABC8-5A853916818E}" dt="2026-07-08T05:36:55.741" v="623"/>
          <ac:spMkLst>
            <pc:docMk/>
            <pc:sldMk cId="1482358159" sldId="261"/>
            <ac:spMk id="4" creationId="{34ADDB86-AE86-4E21-8F2D-02F48C7B6E04}"/>
          </ac:spMkLst>
        </pc:spChg>
      </pc:sldChg>
      <pc:sldChg chg="modSp mod">
        <pc:chgData name="Patrikas Borisovas" userId="14f40cfc-39f5-4062-b106-54ea6b68e2e0" providerId="ADAL" clId="{347B833C-2DA0-4982-ABC8-5A853916818E}" dt="2026-06-26T08:32:35.894" v="485" actId="20577"/>
        <pc:sldMkLst>
          <pc:docMk/>
          <pc:sldMk cId="2981824614" sldId="291"/>
        </pc:sldMkLst>
        <pc:spChg chg="mod">
          <ac:chgData name="Patrikas Borisovas" userId="14f40cfc-39f5-4062-b106-54ea6b68e2e0" providerId="ADAL" clId="{347B833C-2DA0-4982-ABC8-5A853916818E}" dt="2026-06-26T08:32:35.894" v="485" actId="20577"/>
          <ac:spMkLst>
            <pc:docMk/>
            <pc:sldMk cId="2981824614" sldId="291"/>
            <ac:spMk id="59" creationId="{18DC32CC-C0C5-420F-9DA8-FC61C0520272}"/>
          </ac:spMkLst>
        </pc:spChg>
      </pc:sldChg>
      <pc:sldChg chg="modSp mod">
        <pc:chgData name="Patrikas Borisovas" userId="14f40cfc-39f5-4062-b106-54ea6b68e2e0" providerId="ADAL" clId="{347B833C-2DA0-4982-ABC8-5A853916818E}" dt="2026-07-08T05:38:01.061" v="627" actId="14100"/>
        <pc:sldMkLst>
          <pc:docMk/>
          <pc:sldMk cId="4153155372" sldId="339"/>
        </pc:sldMkLst>
        <pc:spChg chg="mod">
          <ac:chgData name="Patrikas Borisovas" userId="14f40cfc-39f5-4062-b106-54ea6b68e2e0" providerId="ADAL" clId="{347B833C-2DA0-4982-ABC8-5A853916818E}" dt="2026-07-08T05:38:01.061" v="627" actId="14100"/>
          <ac:spMkLst>
            <pc:docMk/>
            <pc:sldMk cId="4153155372" sldId="339"/>
            <ac:spMk id="4" creationId="{9A33459A-B157-4BA3-875F-A51EA45AF45C}"/>
          </ac:spMkLst>
        </pc:spChg>
      </pc:sldChg>
      <pc:sldChg chg="modSp mod">
        <pc:chgData name="Patrikas Borisovas" userId="14f40cfc-39f5-4062-b106-54ea6b68e2e0" providerId="ADAL" clId="{347B833C-2DA0-4982-ABC8-5A853916818E}" dt="2026-07-08T05:45:44.713" v="766" actId="1076"/>
        <pc:sldMkLst>
          <pc:docMk/>
          <pc:sldMk cId="1227276162" sldId="1412"/>
        </pc:sldMkLst>
        <pc:spChg chg="mod">
          <ac:chgData name="Patrikas Borisovas" userId="14f40cfc-39f5-4062-b106-54ea6b68e2e0" providerId="ADAL" clId="{347B833C-2DA0-4982-ABC8-5A853916818E}" dt="2026-07-08T05:44:28.888" v="745" actId="1076"/>
          <ac:spMkLst>
            <pc:docMk/>
            <pc:sldMk cId="1227276162" sldId="1412"/>
            <ac:spMk id="37" creationId="{7D390227-383A-3E69-E171-4400D34904BB}"/>
          </ac:spMkLst>
        </pc:spChg>
        <pc:graphicFrameChg chg="mod modGraphic">
          <ac:chgData name="Patrikas Borisovas" userId="14f40cfc-39f5-4062-b106-54ea6b68e2e0" providerId="ADAL" clId="{347B833C-2DA0-4982-ABC8-5A853916818E}" dt="2026-07-08T05:45:44.713" v="766" actId="1076"/>
          <ac:graphicFrameMkLst>
            <pc:docMk/>
            <pc:sldMk cId="1227276162" sldId="1412"/>
            <ac:graphicFrameMk id="7" creationId="{56A055E3-62C4-2B3E-CEC6-AC2819C7C3B7}"/>
          </ac:graphicFrameMkLst>
        </pc:graphicFrameChg>
      </pc:sldChg>
      <pc:sldChg chg="modSp mod">
        <pc:chgData name="Patrikas Borisovas" userId="14f40cfc-39f5-4062-b106-54ea6b68e2e0" providerId="ADAL" clId="{347B833C-2DA0-4982-ABC8-5A853916818E}" dt="2026-07-08T05:40:30.135" v="680" actId="14100"/>
        <pc:sldMkLst>
          <pc:docMk/>
          <pc:sldMk cId="2972527454" sldId="1417"/>
        </pc:sldMkLst>
        <pc:spChg chg="mod">
          <ac:chgData name="Patrikas Borisovas" userId="14f40cfc-39f5-4062-b106-54ea6b68e2e0" providerId="ADAL" clId="{347B833C-2DA0-4982-ABC8-5A853916818E}" dt="2026-07-08T05:39:45.243" v="654" actId="1076"/>
          <ac:spMkLst>
            <pc:docMk/>
            <pc:sldMk cId="2972527454" sldId="1417"/>
            <ac:spMk id="37" creationId="{7D390227-383A-3E69-E171-4400D34904BB}"/>
          </ac:spMkLst>
        </pc:spChg>
        <pc:graphicFrameChg chg="mod modGraphic">
          <ac:chgData name="Patrikas Borisovas" userId="14f40cfc-39f5-4062-b106-54ea6b68e2e0" providerId="ADAL" clId="{347B833C-2DA0-4982-ABC8-5A853916818E}" dt="2026-07-08T05:40:30.135" v="680" actId="14100"/>
          <ac:graphicFrameMkLst>
            <pc:docMk/>
            <pc:sldMk cId="2972527454" sldId="1417"/>
            <ac:graphicFrameMk id="7" creationId="{56A055E3-62C4-2B3E-CEC6-AC2819C7C3B7}"/>
          </ac:graphicFrameMkLst>
        </pc:graphicFrameChg>
      </pc:sldChg>
      <pc:sldChg chg="modSp mod">
        <pc:chgData name="Patrikas Borisovas" userId="14f40cfc-39f5-4062-b106-54ea6b68e2e0" providerId="ADAL" clId="{347B833C-2DA0-4982-ABC8-5A853916818E}" dt="2026-07-08T05:38:56.306" v="636" actId="20577"/>
        <pc:sldMkLst>
          <pc:docMk/>
          <pc:sldMk cId="3950097254" sldId="1419"/>
        </pc:sldMkLst>
        <pc:spChg chg="mod">
          <ac:chgData name="Patrikas Borisovas" userId="14f40cfc-39f5-4062-b106-54ea6b68e2e0" providerId="ADAL" clId="{347B833C-2DA0-4982-ABC8-5A853916818E}" dt="2026-07-08T05:38:56.306" v="636" actId="20577"/>
          <ac:spMkLst>
            <pc:docMk/>
            <pc:sldMk cId="3950097254" sldId="1419"/>
            <ac:spMk id="4" creationId="{9A33459A-B157-4BA3-875F-A51EA45AF45C}"/>
          </ac:spMkLst>
        </pc:spChg>
      </pc:sldChg>
      <pc:sldChg chg="modSp mod">
        <pc:chgData name="Patrikas Borisovas" userId="14f40cfc-39f5-4062-b106-54ea6b68e2e0" providerId="ADAL" clId="{347B833C-2DA0-4982-ABC8-5A853916818E}" dt="2026-07-08T06:23:05.973" v="1040" actId="20577"/>
        <pc:sldMkLst>
          <pc:docMk/>
          <pc:sldMk cId="2308942885" sldId="1422"/>
        </pc:sldMkLst>
        <pc:spChg chg="mod">
          <ac:chgData name="Patrikas Borisovas" userId="14f40cfc-39f5-4062-b106-54ea6b68e2e0" providerId="ADAL" clId="{347B833C-2DA0-4982-ABC8-5A853916818E}" dt="2026-07-08T06:23:05.973" v="1040" actId="20577"/>
          <ac:spMkLst>
            <pc:docMk/>
            <pc:sldMk cId="2308942885" sldId="1422"/>
            <ac:spMk id="2" creationId="{E5A61B83-44AC-2414-2103-468611405FC5}"/>
          </ac:spMkLst>
        </pc:spChg>
      </pc:sldChg>
      <pc:sldChg chg="modSp mod">
        <pc:chgData name="Patrikas Borisovas" userId="14f40cfc-39f5-4062-b106-54ea6b68e2e0" providerId="ADAL" clId="{347B833C-2DA0-4982-ABC8-5A853916818E}" dt="2026-07-08T05:58:02.776" v="910" actId="1076"/>
        <pc:sldMkLst>
          <pc:docMk/>
          <pc:sldMk cId="892779754" sldId="1424"/>
        </pc:sldMkLst>
        <pc:spChg chg="mod">
          <ac:chgData name="Patrikas Borisovas" userId="14f40cfc-39f5-4062-b106-54ea6b68e2e0" providerId="ADAL" clId="{347B833C-2DA0-4982-ABC8-5A853916818E}" dt="2026-07-08T05:57:36.027" v="895" actId="1076"/>
          <ac:spMkLst>
            <pc:docMk/>
            <pc:sldMk cId="892779754" sldId="1424"/>
            <ac:spMk id="37" creationId="{7D390227-383A-3E69-E171-4400D34904BB}"/>
          </ac:spMkLst>
        </pc:spChg>
        <pc:graphicFrameChg chg="mod modGraphic">
          <ac:chgData name="Patrikas Borisovas" userId="14f40cfc-39f5-4062-b106-54ea6b68e2e0" providerId="ADAL" clId="{347B833C-2DA0-4982-ABC8-5A853916818E}" dt="2026-07-08T05:58:02.776" v="910" actId="1076"/>
          <ac:graphicFrameMkLst>
            <pc:docMk/>
            <pc:sldMk cId="892779754" sldId="1424"/>
            <ac:graphicFrameMk id="7" creationId="{56A055E3-62C4-2B3E-CEC6-AC2819C7C3B7}"/>
          </ac:graphicFrameMkLst>
        </pc:graphicFrameChg>
      </pc:sldChg>
      <pc:sldChg chg="modSp mod">
        <pc:chgData name="Patrikas Borisovas" userId="14f40cfc-39f5-4062-b106-54ea6b68e2e0" providerId="ADAL" clId="{347B833C-2DA0-4982-ABC8-5A853916818E}" dt="2026-07-08T05:41:55.367" v="699" actId="20577"/>
        <pc:sldMkLst>
          <pc:docMk/>
          <pc:sldMk cId="2118422710" sldId="1425"/>
        </pc:sldMkLst>
        <pc:spChg chg="mod">
          <ac:chgData name="Patrikas Borisovas" userId="14f40cfc-39f5-4062-b106-54ea6b68e2e0" providerId="ADAL" clId="{347B833C-2DA0-4982-ABC8-5A853916818E}" dt="2026-07-08T05:40:57.498" v="681" actId="1076"/>
          <ac:spMkLst>
            <pc:docMk/>
            <pc:sldMk cId="2118422710" sldId="1425"/>
            <ac:spMk id="37" creationId="{7D390227-383A-3E69-E171-4400D34904BB}"/>
          </ac:spMkLst>
        </pc:spChg>
        <pc:graphicFrameChg chg="mod modGraphic">
          <ac:chgData name="Patrikas Borisovas" userId="14f40cfc-39f5-4062-b106-54ea6b68e2e0" providerId="ADAL" clId="{347B833C-2DA0-4982-ABC8-5A853916818E}" dt="2026-07-08T05:41:55.367" v="699" actId="20577"/>
          <ac:graphicFrameMkLst>
            <pc:docMk/>
            <pc:sldMk cId="2118422710" sldId="1425"/>
            <ac:graphicFrameMk id="7" creationId="{56A055E3-62C4-2B3E-CEC6-AC2819C7C3B7}"/>
          </ac:graphicFrameMkLst>
        </pc:graphicFrameChg>
      </pc:sldChg>
      <pc:sldChg chg="modSp mod">
        <pc:chgData name="Patrikas Borisovas" userId="14f40cfc-39f5-4062-b106-54ea6b68e2e0" providerId="ADAL" clId="{347B833C-2DA0-4982-ABC8-5A853916818E}" dt="2026-07-08T05:50:22.656" v="794" actId="2711"/>
        <pc:sldMkLst>
          <pc:docMk/>
          <pc:sldMk cId="686423859" sldId="1427"/>
        </pc:sldMkLst>
        <pc:graphicFrameChg chg="mod modGraphic">
          <ac:chgData name="Patrikas Borisovas" userId="14f40cfc-39f5-4062-b106-54ea6b68e2e0" providerId="ADAL" clId="{347B833C-2DA0-4982-ABC8-5A853916818E}" dt="2026-07-08T05:50:22.656" v="794" actId="2711"/>
          <ac:graphicFrameMkLst>
            <pc:docMk/>
            <pc:sldMk cId="686423859" sldId="1427"/>
            <ac:graphicFrameMk id="7" creationId="{56A055E3-62C4-2B3E-CEC6-AC2819C7C3B7}"/>
          </ac:graphicFrameMkLst>
        </pc:graphicFrameChg>
      </pc:sldChg>
      <pc:sldChg chg="modSp mod">
        <pc:chgData name="Patrikas Borisovas" userId="14f40cfc-39f5-4062-b106-54ea6b68e2e0" providerId="ADAL" clId="{347B833C-2DA0-4982-ABC8-5A853916818E}" dt="2026-07-08T06:01:48.971" v="965" actId="1076"/>
        <pc:sldMkLst>
          <pc:docMk/>
          <pc:sldMk cId="2175597794" sldId="1428"/>
        </pc:sldMkLst>
        <pc:spChg chg="mod">
          <ac:chgData name="Patrikas Borisovas" userId="14f40cfc-39f5-4062-b106-54ea6b68e2e0" providerId="ADAL" clId="{347B833C-2DA0-4982-ABC8-5A853916818E}" dt="2026-07-08T05:58:30.541" v="911" actId="1076"/>
          <ac:spMkLst>
            <pc:docMk/>
            <pc:sldMk cId="2175597794" sldId="1428"/>
            <ac:spMk id="37" creationId="{7D390227-383A-3E69-E171-4400D34904BB}"/>
          </ac:spMkLst>
        </pc:spChg>
        <pc:graphicFrameChg chg="mod modGraphic">
          <ac:chgData name="Patrikas Borisovas" userId="14f40cfc-39f5-4062-b106-54ea6b68e2e0" providerId="ADAL" clId="{347B833C-2DA0-4982-ABC8-5A853916818E}" dt="2026-07-08T06:01:48.971" v="965" actId="1076"/>
          <ac:graphicFrameMkLst>
            <pc:docMk/>
            <pc:sldMk cId="2175597794" sldId="1428"/>
            <ac:graphicFrameMk id="7" creationId="{56A055E3-62C4-2B3E-CEC6-AC2819C7C3B7}"/>
          </ac:graphicFrameMkLst>
        </pc:graphicFrameChg>
      </pc:sldChg>
      <pc:sldChg chg="modSp mod">
        <pc:chgData name="Patrikas Borisovas" userId="14f40cfc-39f5-4062-b106-54ea6b68e2e0" providerId="ADAL" clId="{347B833C-2DA0-4982-ABC8-5A853916818E}" dt="2026-07-08T06:21:20.553" v="1016" actId="1076"/>
        <pc:sldMkLst>
          <pc:docMk/>
          <pc:sldMk cId="1806348905" sldId="1429"/>
        </pc:sldMkLst>
        <pc:spChg chg="mod">
          <ac:chgData name="Patrikas Borisovas" userId="14f40cfc-39f5-4062-b106-54ea6b68e2e0" providerId="ADAL" clId="{347B833C-2DA0-4982-ABC8-5A853916818E}" dt="2026-07-08T06:21:16.443" v="1015" actId="1076"/>
          <ac:spMkLst>
            <pc:docMk/>
            <pc:sldMk cId="1806348905" sldId="1429"/>
            <ac:spMk id="37" creationId="{7D390227-383A-3E69-E171-4400D34904BB}"/>
          </ac:spMkLst>
        </pc:spChg>
        <pc:graphicFrameChg chg="mod modGraphic">
          <ac:chgData name="Patrikas Borisovas" userId="14f40cfc-39f5-4062-b106-54ea6b68e2e0" providerId="ADAL" clId="{347B833C-2DA0-4982-ABC8-5A853916818E}" dt="2026-07-08T06:21:20.553" v="1016" actId="1076"/>
          <ac:graphicFrameMkLst>
            <pc:docMk/>
            <pc:sldMk cId="1806348905" sldId="1429"/>
            <ac:graphicFrameMk id="7" creationId="{56A055E3-62C4-2B3E-CEC6-AC2819C7C3B7}"/>
          </ac:graphicFrameMkLst>
        </pc:graphicFrameChg>
      </pc:sldChg>
      <pc:sldChg chg="modSp mod">
        <pc:chgData name="Patrikas Borisovas" userId="14f40cfc-39f5-4062-b106-54ea6b68e2e0" providerId="ADAL" clId="{347B833C-2DA0-4982-ABC8-5A853916818E}" dt="2026-07-08T06:22:19.375" v="1032" actId="20577"/>
        <pc:sldMkLst>
          <pc:docMk/>
          <pc:sldMk cId="2918548126" sldId="1430"/>
        </pc:sldMkLst>
        <pc:spChg chg="mod">
          <ac:chgData name="Patrikas Borisovas" userId="14f40cfc-39f5-4062-b106-54ea6b68e2e0" providerId="ADAL" clId="{347B833C-2DA0-4982-ABC8-5A853916818E}" dt="2026-07-08T06:22:19.375" v="1032" actId="20577"/>
          <ac:spMkLst>
            <pc:docMk/>
            <pc:sldMk cId="2918548126" sldId="1430"/>
            <ac:spMk id="3" creationId="{93E1D521-765F-5CDD-15FF-39C5F495921B}"/>
          </ac:spMkLst>
        </pc:spChg>
        <pc:spChg chg="mod">
          <ac:chgData name="Patrikas Borisovas" userId="14f40cfc-39f5-4062-b106-54ea6b68e2e0" providerId="ADAL" clId="{347B833C-2DA0-4982-ABC8-5A853916818E}" dt="2026-07-08T06:21:51.245" v="1024" actId="20577"/>
          <ac:spMkLst>
            <pc:docMk/>
            <pc:sldMk cId="2918548126" sldId="1430"/>
            <ac:spMk id="4" creationId="{9A33459A-B157-4BA3-875F-A51EA45AF45C}"/>
          </ac:spMkLst>
        </pc:spChg>
      </pc:sldChg>
      <pc:sldChg chg="modSp del mod">
        <pc:chgData name="Patrikas Borisovas" userId="14f40cfc-39f5-4062-b106-54ea6b68e2e0" providerId="ADAL" clId="{347B833C-2DA0-4982-ABC8-5A853916818E}" dt="2026-07-08T05:46:05.832" v="767" actId="2696"/>
        <pc:sldMkLst>
          <pc:docMk/>
          <pc:sldMk cId="1002041401" sldId="1432"/>
        </pc:sldMkLst>
      </pc:sldChg>
      <pc:sldChg chg="add">
        <pc:chgData name="Patrikas Borisovas" userId="14f40cfc-39f5-4062-b106-54ea6b68e2e0" providerId="ADAL" clId="{347B833C-2DA0-4982-ABC8-5A853916818E}" dt="2026-06-26T08:34:20.808" v="492"/>
        <pc:sldMkLst>
          <pc:docMk/>
          <pc:sldMk cId="2497499244" sldId="1433"/>
        </pc:sldMkLst>
      </pc:sldChg>
      <pc:sldChg chg="add">
        <pc:chgData name="Patrikas Borisovas" userId="14f40cfc-39f5-4062-b106-54ea6b68e2e0" providerId="ADAL" clId="{347B833C-2DA0-4982-ABC8-5A853916818E}" dt="2026-06-26T08:34:36.765" v="493"/>
        <pc:sldMkLst>
          <pc:docMk/>
          <pc:sldMk cId="3418984514" sldId="1434"/>
        </pc:sldMkLst>
      </pc:sldChg>
      <pc:sldChg chg="modSp add mod">
        <pc:chgData name="Patrikas Borisovas" userId="14f40cfc-39f5-4062-b106-54ea6b68e2e0" providerId="ADAL" clId="{347B833C-2DA0-4982-ABC8-5A853916818E}" dt="2026-07-08T05:55:06.842" v="853" actId="14100"/>
        <pc:sldMkLst>
          <pc:docMk/>
          <pc:sldMk cId="744972222" sldId="1436"/>
        </pc:sldMkLst>
        <pc:spChg chg="mod">
          <ac:chgData name="Patrikas Borisovas" userId="14f40cfc-39f5-4062-b106-54ea6b68e2e0" providerId="ADAL" clId="{347B833C-2DA0-4982-ABC8-5A853916818E}" dt="2026-07-08T05:53:57.797" v="841" actId="1076"/>
          <ac:spMkLst>
            <pc:docMk/>
            <pc:sldMk cId="744972222" sldId="1436"/>
            <ac:spMk id="37" creationId="{7D390227-383A-3E69-E171-4400D34904BB}"/>
          </ac:spMkLst>
        </pc:spChg>
        <pc:graphicFrameChg chg="mod modGraphic">
          <ac:chgData name="Patrikas Borisovas" userId="14f40cfc-39f5-4062-b106-54ea6b68e2e0" providerId="ADAL" clId="{347B833C-2DA0-4982-ABC8-5A853916818E}" dt="2026-07-08T05:55:06.842" v="853" actId="14100"/>
          <ac:graphicFrameMkLst>
            <pc:docMk/>
            <pc:sldMk cId="744972222" sldId="1436"/>
            <ac:graphicFrameMk id="7" creationId="{56A055E3-62C4-2B3E-CEC6-AC2819C7C3B7}"/>
          </ac:graphicFrameMkLst>
        </pc:graphicFrameChg>
      </pc:sldChg>
      <pc:sldChg chg="modSp add mod">
        <pc:chgData name="Patrikas Borisovas" userId="14f40cfc-39f5-4062-b106-54ea6b68e2e0" providerId="ADAL" clId="{347B833C-2DA0-4982-ABC8-5A853916818E}" dt="2026-07-08T06:39:47.056" v="1043" actId="1076"/>
        <pc:sldMkLst>
          <pc:docMk/>
          <pc:sldMk cId="2499443533" sldId="1437"/>
        </pc:sldMkLst>
        <pc:spChg chg="mod">
          <ac:chgData name="Patrikas Borisovas" userId="14f40cfc-39f5-4062-b106-54ea6b68e2e0" providerId="ADAL" clId="{347B833C-2DA0-4982-ABC8-5A853916818E}" dt="2026-07-08T06:39:47.056" v="1043" actId="1076"/>
          <ac:spMkLst>
            <pc:docMk/>
            <pc:sldMk cId="2499443533" sldId="1437"/>
            <ac:spMk id="24" creationId="{130B7009-2877-21E5-C578-C74C740E3500}"/>
          </ac:spMkLst>
        </pc:spChg>
        <pc:grpChg chg="mod">
          <ac:chgData name="Patrikas Borisovas" userId="14f40cfc-39f5-4062-b106-54ea6b68e2e0" providerId="ADAL" clId="{347B833C-2DA0-4982-ABC8-5A853916818E}" dt="2026-07-08T06:39:39.498" v="1041" actId="1076"/>
          <ac:grpSpMkLst>
            <pc:docMk/>
            <pc:sldMk cId="2499443533" sldId="1437"/>
            <ac:grpSpMk id="2" creationId="{9F699499-DF48-FB37-7943-EA97F54D5EDB}"/>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en-ID"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4BB41E7E-9B32-465C-9C75-9FFF28A95472}" type="datetimeFigureOut">
              <a:rPr lang="en-ID" smtClean="0"/>
              <a:pPr/>
              <a:t>08/07/2026</a:t>
            </a:fld>
            <a:endParaRPr lang="en-ID"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en-ID"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52900F97-5C77-403A-AE97-7DEF7825FF31}" type="slidenum">
              <a:rPr lang="en-ID" smtClean="0"/>
              <a:pPr/>
              <a:t>‹#›</a:t>
            </a:fld>
            <a:endParaRPr lang="en-ID" dirty="0"/>
          </a:p>
        </p:txBody>
      </p:sp>
    </p:spTree>
    <p:extLst>
      <p:ext uri="{BB962C8B-B14F-4D97-AF65-F5344CB8AC3E}">
        <p14:creationId xmlns:p14="http://schemas.microsoft.com/office/powerpoint/2010/main" val="3195317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E33E-6FB4-429C-94CD-44CD506D58E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286CD7A0-A4B5-4673-ADA1-82536CC2ABC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AC14DCE7-2696-4CA0-9A14-3FCC8C84E9B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5" name="Footer Placeholder 4">
            <a:extLst>
              <a:ext uri="{FF2B5EF4-FFF2-40B4-BE49-F238E27FC236}">
                <a16:creationId xmlns:a16="http://schemas.microsoft.com/office/drawing/2014/main" id="{A987F737-CDAA-4B76-B5D0-6A9B2D132854}"/>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92D53829-6BF9-45B4-B3A6-F7C91FA01FC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940162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8355-B11D-4B3F-8EDB-EF55E5430F5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6D3BAAB1-02A9-4958-A16A-C28068C95B8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0507199-231D-4C3C-A7D6-F20D4A96CC28}"/>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5" name="Footer Placeholder 4">
            <a:extLst>
              <a:ext uri="{FF2B5EF4-FFF2-40B4-BE49-F238E27FC236}">
                <a16:creationId xmlns:a16="http://schemas.microsoft.com/office/drawing/2014/main" id="{6BD45E7F-0789-4551-8532-90E64934E0FB}"/>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DEB2D82B-6A08-44CD-B16B-2F518A9968C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08673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82BBB-9116-409C-8E6A-86A12FFA6DC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04EEBC9F-A0FB-4DCE-857B-8663AC932E3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2A1D00-468C-400E-B888-1FDA3FB95B5B}"/>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5" name="Footer Placeholder 4">
            <a:extLst>
              <a:ext uri="{FF2B5EF4-FFF2-40B4-BE49-F238E27FC236}">
                <a16:creationId xmlns:a16="http://schemas.microsoft.com/office/drawing/2014/main" id="{F8810778-7834-45F1-8B54-9D49412BBE1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A4057964-6BBE-4599-AB59-0057A33FA624}"/>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4699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D4D5-6FC9-43F0-A17D-10117EC33E1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33923CF-1AEA-48D2-8890-5CBD4789354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8FA1F6E4-7AD9-4DE6-9209-B5560834A27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2B723150-85F6-4210-881C-52AE81D0A1C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6" name="Footer Placeholder 5">
            <a:extLst>
              <a:ext uri="{FF2B5EF4-FFF2-40B4-BE49-F238E27FC236}">
                <a16:creationId xmlns:a16="http://schemas.microsoft.com/office/drawing/2014/main" id="{602FD4B1-FEDB-40FB-8F0D-088845D00AA1}"/>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FBB81DA-7BDA-40A5-83DE-E5BE79F4C7C0}"/>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429371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5951-BD37-4B76-8F1A-908330DD4D0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8E27FE0-55BE-4C0B-BEF2-677B2E23F4D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50FAFB-A174-4521-9B67-99DC72602BC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CDFF14E0-BF66-4284-9325-8E455A323A3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65B762-AA2D-4BD6-B582-D1C2F1375903}"/>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CEC0B347-6523-4BA9-A877-7BB7E1D1ACA1}"/>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8" name="Footer Placeholder 7">
            <a:extLst>
              <a:ext uri="{FF2B5EF4-FFF2-40B4-BE49-F238E27FC236}">
                <a16:creationId xmlns:a16="http://schemas.microsoft.com/office/drawing/2014/main" id="{C2E07C3E-6316-465B-99CC-B2E8A351200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9" name="Slide Number Placeholder 8">
            <a:extLst>
              <a:ext uri="{FF2B5EF4-FFF2-40B4-BE49-F238E27FC236}">
                <a16:creationId xmlns:a16="http://schemas.microsoft.com/office/drawing/2014/main" id="{D22F2D8E-49E5-4134-960F-6354DE71143A}"/>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36606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5343-53EF-40DF-B6C5-C952561C67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CF5DB5C-32C2-4390-A363-879B346554F5}"/>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4" name="Footer Placeholder 3">
            <a:extLst>
              <a:ext uri="{FF2B5EF4-FFF2-40B4-BE49-F238E27FC236}">
                <a16:creationId xmlns:a16="http://schemas.microsoft.com/office/drawing/2014/main" id="{949A660B-A5D4-4BE2-918F-9B6C6FCBA572}"/>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5" name="Slide Number Placeholder 4">
            <a:extLst>
              <a:ext uri="{FF2B5EF4-FFF2-40B4-BE49-F238E27FC236}">
                <a16:creationId xmlns:a16="http://schemas.microsoft.com/office/drawing/2014/main" id="{EC982BDB-8490-4B37-B8BF-DEABBD8D76D9}"/>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71552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9749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394563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8EC9-AF04-4D21-9060-05607BAD766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63E9B66A-B489-44B6-8239-B1514868784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705A7B33-4CF5-44DA-AE2B-6621CB59F52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E1EB6F-8AC8-4449-9512-F115CF08545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6" name="Footer Placeholder 5">
            <a:extLst>
              <a:ext uri="{FF2B5EF4-FFF2-40B4-BE49-F238E27FC236}">
                <a16:creationId xmlns:a16="http://schemas.microsoft.com/office/drawing/2014/main" id="{ECB4AEF4-38BB-407C-9EF5-B9F725C407B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E2D3563B-A1E3-4004-9FB7-82FC90695EC3}"/>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88129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D48B-5891-4F57-BE3D-466720516B5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4DECC265-72A6-4B0A-AE3C-1B6D1E2C8EC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8BBBDFA9-9FC4-4832-BABB-C6EE615851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89474-0C5B-4E8A-B24D-F8877CFAAD7F}"/>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6" name="Footer Placeholder 5">
            <a:extLst>
              <a:ext uri="{FF2B5EF4-FFF2-40B4-BE49-F238E27FC236}">
                <a16:creationId xmlns:a16="http://schemas.microsoft.com/office/drawing/2014/main" id="{24D501A4-5BAE-4B81-B7CC-69589950CEC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87F74D3-C2DD-420E-9713-2FB47BBDEB2F}"/>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706103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2DF9-6E55-42E1-B29F-159A58F6CF4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76BFB1D-1B32-47A0-8431-80ED0C003E0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7EDE51B-673A-4E29-9AAD-9C46EA7F90EA}"/>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5" name="Footer Placeholder 4">
            <a:extLst>
              <a:ext uri="{FF2B5EF4-FFF2-40B4-BE49-F238E27FC236}">
                <a16:creationId xmlns:a16="http://schemas.microsoft.com/office/drawing/2014/main" id="{A982FF11-E11C-4AF7-BA48-927F9F39D66C}"/>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50A4FCC9-E8B7-43E0-BAF2-5F382744CDF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724525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F709C0-C2AA-41E2-A04D-E99D36BE5EF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870AF90C-DF73-4B6E-8AE3-59DF8EB4381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61ADE0C-42D9-4771-9CD7-E02A2A96090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08/07/2026</a:t>
            </a:fld>
            <a:endParaRPr lang="en-ID"/>
          </a:p>
        </p:txBody>
      </p:sp>
      <p:sp>
        <p:nvSpPr>
          <p:cNvPr id="5" name="Footer Placeholder 4">
            <a:extLst>
              <a:ext uri="{FF2B5EF4-FFF2-40B4-BE49-F238E27FC236}">
                <a16:creationId xmlns:a16="http://schemas.microsoft.com/office/drawing/2014/main" id="{FDE3BBB7-0BE4-4737-87B2-37DFC3244C3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16413B79-D539-4A65-B50B-18ECECDC332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158512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850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gradFill>
          <a:gsLst>
            <a:gs pos="0">
              <a:schemeClr val="accent1"/>
            </a:gs>
            <a:gs pos="100000">
              <a:schemeClr val="accent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795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20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6BC6F5-4CC9-4C93-8A12-5432E4B1BBF3}"/>
              </a:ext>
            </a:extLst>
          </p:cNvPr>
          <p:cNvSpPr/>
          <p:nvPr userDrawn="1"/>
        </p:nvSpPr>
        <p:spPr>
          <a:xfrm>
            <a:off x="0" y="0"/>
            <a:ext cx="33718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 name="Picture Placeholder 4">
            <a:extLst>
              <a:ext uri="{FF2B5EF4-FFF2-40B4-BE49-F238E27FC236}">
                <a16:creationId xmlns:a16="http://schemas.microsoft.com/office/drawing/2014/main" id="{B62687F7-DFA1-4630-BFD3-D017E6AEECAA}"/>
              </a:ext>
            </a:extLst>
          </p:cNvPr>
          <p:cNvSpPr>
            <a:spLocks noGrp="1"/>
          </p:cNvSpPr>
          <p:nvPr>
            <p:ph type="pic" sz="quarter" idx="10" hasCustomPrompt="1"/>
          </p:nvPr>
        </p:nvSpPr>
        <p:spPr>
          <a:xfrm>
            <a:off x="1409700" y="2157270"/>
            <a:ext cx="5141356" cy="2892012"/>
          </a:xfrm>
          <a:custGeom>
            <a:avLst/>
            <a:gdLst>
              <a:gd name="connsiteX0" fmla="*/ 0 w 5141356"/>
              <a:gd name="connsiteY0" fmla="*/ 0 h 2892012"/>
              <a:gd name="connsiteX1" fmla="*/ 5141356 w 5141356"/>
              <a:gd name="connsiteY1" fmla="*/ 0 h 2892012"/>
              <a:gd name="connsiteX2" fmla="*/ 5141356 w 5141356"/>
              <a:gd name="connsiteY2" fmla="*/ 2892012 h 2892012"/>
              <a:gd name="connsiteX3" fmla="*/ 0 w 5141356"/>
              <a:gd name="connsiteY3" fmla="*/ 2892012 h 2892012"/>
            </a:gdLst>
            <a:ahLst/>
            <a:cxnLst>
              <a:cxn ang="0">
                <a:pos x="connsiteX0" y="connsiteY0"/>
              </a:cxn>
              <a:cxn ang="0">
                <a:pos x="connsiteX1" y="connsiteY1"/>
              </a:cxn>
              <a:cxn ang="0">
                <a:pos x="connsiteX2" y="connsiteY2"/>
              </a:cxn>
              <a:cxn ang="0">
                <a:pos x="connsiteX3" y="connsiteY3"/>
              </a:cxn>
            </a:cxnLst>
            <a:rect l="l" t="t" r="r" b="b"/>
            <a:pathLst>
              <a:path w="5141356" h="2892012">
                <a:moveTo>
                  <a:pt x="0" y="0"/>
                </a:moveTo>
                <a:lnTo>
                  <a:pt x="5141356" y="0"/>
                </a:lnTo>
                <a:lnTo>
                  <a:pt x="5141356" y="2892012"/>
                </a:lnTo>
                <a:lnTo>
                  <a:pt x="0" y="2892012"/>
                </a:lnTo>
                <a:close/>
              </a:path>
            </a:pathLst>
          </a:custGeom>
          <a:solidFill>
            <a:schemeClr val="bg1">
              <a:lumMod val="65000"/>
              <a:alpha val="12000"/>
            </a:schemeClr>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a:solidFill>
                  <a:schemeClr val="tx1">
                    <a:lumMod val="50000"/>
                    <a:lumOff val="50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Drag and Drop Image Here</a:t>
            </a:r>
          </a:p>
        </p:txBody>
      </p:sp>
      <p:grpSp>
        <p:nvGrpSpPr>
          <p:cNvPr id="8" name="Group 7">
            <a:extLst>
              <a:ext uri="{FF2B5EF4-FFF2-40B4-BE49-F238E27FC236}">
                <a16:creationId xmlns:a16="http://schemas.microsoft.com/office/drawing/2014/main" id="{35DFF84D-9F2B-458C-9F20-8EE33CE6C8A8}"/>
              </a:ext>
            </a:extLst>
          </p:cNvPr>
          <p:cNvGrpSpPr/>
          <p:nvPr userDrawn="1"/>
        </p:nvGrpSpPr>
        <p:grpSpPr>
          <a:xfrm>
            <a:off x="1409700" y="1808718"/>
            <a:ext cx="5141356" cy="348551"/>
            <a:chOff x="3179886" y="2083564"/>
            <a:chExt cx="6002370" cy="406293"/>
          </a:xfrm>
          <a:effectLst/>
        </p:grpSpPr>
        <p:grpSp>
          <p:nvGrpSpPr>
            <p:cNvPr id="9" name="Group 8">
              <a:extLst>
                <a:ext uri="{FF2B5EF4-FFF2-40B4-BE49-F238E27FC236}">
                  <a16:creationId xmlns:a16="http://schemas.microsoft.com/office/drawing/2014/main" id="{80929972-A9F5-4137-AF05-8627B95EE0A9}"/>
                </a:ext>
              </a:extLst>
            </p:cNvPr>
            <p:cNvGrpSpPr/>
            <p:nvPr/>
          </p:nvGrpSpPr>
          <p:grpSpPr>
            <a:xfrm>
              <a:off x="3179886" y="2083564"/>
              <a:ext cx="6002370" cy="406293"/>
              <a:chOff x="3179886" y="2083564"/>
              <a:chExt cx="6002370" cy="406293"/>
            </a:xfrm>
          </p:grpSpPr>
          <p:sp>
            <p:nvSpPr>
              <p:cNvPr id="11" name="Round Same Side Corner Rectangle 1">
                <a:extLst>
                  <a:ext uri="{FF2B5EF4-FFF2-40B4-BE49-F238E27FC236}">
                    <a16:creationId xmlns:a16="http://schemas.microsoft.com/office/drawing/2014/main" id="{83DC8D3D-6B72-4493-9774-949B74E83CBD}"/>
                  </a:ext>
                </a:extLst>
              </p:cNvPr>
              <p:cNvSpPr/>
              <p:nvPr/>
            </p:nvSpPr>
            <p:spPr>
              <a:xfrm>
                <a:off x="3179886" y="2083564"/>
                <a:ext cx="6002370" cy="406293"/>
              </a:xfrm>
              <a:prstGeom prst="round2SameRect">
                <a:avLst>
                  <a:gd name="adj1" fmla="val 1492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nvGrpSpPr>
              <p:cNvPr id="12" name="Group 11">
                <a:extLst>
                  <a:ext uri="{FF2B5EF4-FFF2-40B4-BE49-F238E27FC236}">
                    <a16:creationId xmlns:a16="http://schemas.microsoft.com/office/drawing/2014/main" id="{8036D0AE-CAA6-4FCF-A795-0F24D3F2BAF2}"/>
                  </a:ext>
                </a:extLst>
              </p:cNvPr>
              <p:cNvGrpSpPr/>
              <p:nvPr/>
            </p:nvGrpSpPr>
            <p:grpSpPr>
              <a:xfrm>
                <a:off x="3382010" y="2233949"/>
                <a:ext cx="341854" cy="82531"/>
                <a:chOff x="3382010" y="2233949"/>
                <a:chExt cx="341854" cy="82531"/>
              </a:xfrm>
            </p:grpSpPr>
            <p:sp>
              <p:nvSpPr>
                <p:cNvPr id="13" name="Oval 12">
                  <a:extLst>
                    <a:ext uri="{FF2B5EF4-FFF2-40B4-BE49-F238E27FC236}">
                      <a16:creationId xmlns:a16="http://schemas.microsoft.com/office/drawing/2014/main" id="{A20E2B9F-3AFA-45BB-9022-FF99A9E99D96}"/>
                    </a:ext>
                  </a:extLst>
                </p:cNvPr>
                <p:cNvSpPr/>
                <p:nvPr/>
              </p:nvSpPr>
              <p:spPr>
                <a:xfrm>
                  <a:off x="3382010" y="2233949"/>
                  <a:ext cx="82531" cy="82531"/>
                </a:xfrm>
                <a:prstGeom prst="ellipse">
                  <a:avLst/>
                </a:prstGeom>
                <a:gradFill>
                  <a:gsLst>
                    <a:gs pos="100000">
                      <a:schemeClr val="accent1"/>
                    </a:gs>
                    <a:gs pos="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4" name="Oval 13">
                  <a:extLst>
                    <a:ext uri="{FF2B5EF4-FFF2-40B4-BE49-F238E27FC236}">
                      <a16:creationId xmlns:a16="http://schemas.microsoft.com/office/drawing/2014/main" id="{12E3D71D-4433-439C-A789-2F87DDD2A753}"/>
                    </a:ext>
                  </a:extLst>
                </p:cNvPr>
                <p:cNvSpPr/>
                <p:nvPr/>
              </p:nvSpPr>
              <p:spPr>
                <a:xfrm>
                  <a:off x="3511671" y="2233949"/>
                  <a:ext cx="82531" cy="82531"/>
                </a:xfrm>
                <a:prstGeom prst="ellipse">
                  <a:avLst/>
                </a:prstGeom>
                <a:gradFill>
                  <a:gsLst>
                    <a:gs pos="100000">
                      <a:schemeClr val="accent2"/>
                    </a:gs>
                    <a:gs pos="0">
                      <a:schemeClr val="accent2">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5" name="Oval 14">
                  <a:extLst>
                    <a:ext uri="{FF2B5EF4-FFF2-40B4-BE49-F238E27FC236}">
                      <a16:creationId xmlns:a16="http://schemas.microsoft.com/office/drawing/2014/main" id="{30AD81CF-5963-4F6A-9960-DC6F498DEBF0}"/>
                    </a:ext>
                  </a:extLst>
                </p:cNvPr>
                <p:cNvSpPr/>
                <p:nvPr/>
              </p:nvSpPr>
              <p:spPr>
                <a:xfrm>
                  <a:off x="3641333" y="2233949"/>
                  <a:ext cx="82531" cy="82531"/>
                </a:xfrm>
                <a:prstGeom prst="ellipse">
                  <a:avLst/>
                </a:prstGeom>
                <a:gradFill>
                  <a:gsLst>
                    <a:gs pos="100000">
                      <a:schemeClr val="accent3"/>
                    </a:gs>
                    <a:gs pos="0">
                      <a:schemeClr val="accent3">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grpSp>
        <p:sp>
          <p:nvSpPr>
            <p:cNvPr id="10" name="Rounded Rectangle 23">
              <a:extLst>
                <a:ext uri="{FF2B5EF4-FFF2-40B4-BE49-F238E27FC236}">
                  <a16:creationId xmlns:a16="http://schemas.microsoft.com/office/drawing/2014/main" id="{49C46E71-02B5-4B10-9E41-100CAFC08D8C}"/>
                </a:ext>
              </a:extLst>
            </p:cNvPr>
            <p:cNvSpPr/>
            <p:nvPr/>
          </p:nvSpPr>
          <p:spPr>
            <a:xfrm>
              <a:off x="3965020" y="2182834"/>
              <a:ext cx="2674621" cy="18475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err="1">
                  <a:solidFill>
                    <a:schemeClr val="bg1">
                      <a:lumMod val="75000"/>
                    </a:schemeClr>
                  </a:solidFill>
                  <a:latin typeface="Roboto" panose="02000000000000000000" pitchFamily="2" charset="0"/>
                  <a:cs typeface="Segoe UI Light" panose="020B0502040204020203" pitchFamily="34" charset="0"/>
                </a:rPr>
                <a:t>www.website.com</a:t>
              </a:r>
              <a:endParaRPr lang="en-IN" sz="800" dirty="0">
                <a:solidFill>
                  <a:schemeClr val="bg1">
                    <a:lumMod val="75000"/>
                  </a:schemeClr>
                </a:solidFill>
                <a:latin typeface="Roboto" panose="02000000000000000000" pitchFamily="2" charset="0"/>
                <a:cs typeface="Segoe UI Light" panose="020B0502040204020203" pitchFamily="34" charset="0"/>
              </a:endParaRPr>
            </a:p>
          </p:txBody>
        </p:sp>
      </p:grpSp>
    </p:spTree>
    <p:extLst>
      <p:ext uri="{BB962C8B-B14F-4D97-AF65-F5344CB8AC3E}">
        <p14:creationId xmlns:p14="http://schemas.microsoft.com/office/powerpoint/2010/main" val="1551441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5D8D4C1-F8BE-4E3C-B395-5759C5859C8E}"/>
              </a:ext>
            </a:extLst>
          </p:cNvPr>
          <p:cNvSpPr>
            <a:spLocks noGrp="1"/>
          </p:cNvSpPr>
          <p:nvPr>
            <p:ph type="pic" sz="quarter" idx="10"/>
          </p:nvPr>
        </p:nvSpPr>
        <p:spPr>
          <a:xfrm>
            <a:off x="1009650" y="1"/>
            <a:ext cx="3486150" cy="5805037"/>
          </a:xfrm>
          <a:custGeom>
            <a:avLst/>
            <a:gdLst>
              <a:gd name="connsiteX0" fmla="*/ 0 w 3486150"/>
              <a:gd name="connsiteY0" fmla="*/ 0 h 5805037"/>
              <a:gd name="connsiteX1" fmla="*/ 3486150 w 3486150"/>
              <a:gd name="connsiteY1" fmla="*/ 0 h 5805037"/>
              <a:gd name="connsiteX2" fmla="*/ 3486150 w 3486150"/>
              <a:gd name="connsiteY2" fmla="*/ 5217702 h 5805037"/>
              <a:gd name="connsiteX3" fmla="*/ 3313049 w 3486150"/>
              <a:gd name="connsiteY3" fmla="*/ 5327201 h 5805037"/>
              <a:gd name="connsiteX4" fmla="*/ 1517827 w 3486150"/>
              <a:gd name="connsiteY4" fmla="*/ 5805037 h 5805037"/>
              <a:gd name="connsiteX5" fmla="*/ 134224 w 3486150"/>
              <a:gd name="connsiteY5" fmla="*/ 5530106 h 5805037"/>
              <a:gd name="connsiteX6" fmla="*/ 0 w 3486150"/>
              <a:gd name="connsiteY6" fmla="*/ 5469181 h 580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6150" h="5805037">
                <a:moveTo>
                  <a:pt x="0" y="0"/>
                </a:moveTo>
                <a:lnTo>
                  <a:pt x="3486150" y="0"/>
                </a:lnTo>
                <a:lnTo>
                  <a:pt x="3486150" y="5217702"/>
                </a:lnTo>
                <a:lnTo>
                  <a:pt x="3313049" y="5327201"/>
                </a:lnTo>
                <a:cubicBezTo>
                  <a:pt x="2784395" y="5631185"/>
                  <a:pt x="2171414" y="5805037"/>
                  <a:pt x="1517827" y="5805037"/>
                </a:cubicBezTo>
                <a:cubicBezTo>
                  <a:pt x="1027637" y="5805037"/>
                  <a:pt x="560287" y="5707246"/>
                  <a:pt x="134224" y="5530106"/>
                </a:cubicBezTo>
                <a:lnTo>
                  <a:pt x="0" y="5469181"/>
                </a:lnTo>
                <a:close/>
              </a:path>
            </a:pathLst>
          </a:custGeom>
        </p:spPr>
        <p:txBody>
          <a:bodyPr wrap="square">
            <a:noAutofit/>
          </a:bodyPr>
          <a:lstStyle>
            <a:lvl1pPr marL="0" indent="0">
              <a:buNone/>
              <a:defRPr sz="1600">
                <a:solidFill>
                  <a:schemeClr val="bg1">
                    <a:lumMod val="75000"/>
                  </a:schemeClr>
                </a:solidFill>
              </a:defRPr>
            </a:lvl1pPr>
          </a:lstStyle>
          <a:p>
            <a:endParaRPr lang="en-US"/>
          </a:p>
        </p:txBody>
      </p:sp>
    </p:spTree>
    <p:extLst>
      <p:ext uri="{BB962C8B-B14F-4D97-AF65-F5344CB8AC3E}">
        <p14:creationId xmlns:p14="http://schemas.microsoft.com/office/powerpoint/2010/main" val="962356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4_Custom Layout">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19FD8038-45CE-4AB8-9C5D-01D243061DBB}"/>
              </a:ext>
            </a:extLst>
          </p:cNvPr>
          <p:cNvSpPr/>
          <p:nvPr userDrawn="1"/>
        </p:nvSpPr>
        <p:spPr>
          <a:xfrm>
            <a:off x="8817254" y="1352550"/>
            <a:ext cx="2993746" cy="4152900"/>
          </a:xfrm>
          <a:prstGeom prst="roundRect">
            <a:avLst>
              <a:gd name="adj" fmla="val 2668"/>
            </a:avLst>
          </a:prstGeom>
          <a:gradFill>
            <a:gsLst>
              <a:gs pos="0">
                <a:schemeClr val="accent1"/>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oboto" panose="02000000000000000000" pitchFamily="2" charset="0"/>
            </a:endParaRPr>
          </a:p>
        </p:txBody>
      </p:sp>
      <p:grpSp>
        <p:nvGrpSpPr>
          <p:cNvPr id="5" name="Group 4">
            <a:extLst>
              <a:ext uri="{FF2B5EF4-FFF2-40B4-BE49-F238E27FC236}">
                <a16:creationId xmlns:a16="http://schemas.microsoft.com/office/drawing/2014/main" id="{04DAEF52-0C07-41ED-8E46-1892608A3161}"/>
              </a:ext>
            </a:extLst>
          </p:cNvPr>
          <p:cNvGrpSpPr/>
          <p:nvPr userDrawn="1"/>
        </p:nvGrpSpPr>
        <p:grpSpPr>
          <a:xfrm>
            <a:off x="4876212" y="2812644"/>
            <a:ext cx="1944829" cy="2271055"/>
            <a:chOff x="1037890" y="3513777"/>
            <a:chExt cx="1273458" cy="1487068"/>
          </a:xfrm>
        </p:grpSpPr>
        <p:sp>
          <p:nvSpPr>
            <p:cNvPr id="6" name="Freeform: Shape 5">
              <a:extLst>
                <a:ext uri="{FF2B5EF4-FFF2-40B4-BE49-F238E27FC236}">
                  <a16:creationId xmlns:a16="http://schemas.microsoft.com/office/drawing/2014/main" id="{363C8256-3E3B-45FD-BFA4-CA6E38D88579}"/>
                </a:ext>
              </a:extLst>
            </p:cNvPr>
            <p:cNvSpPr/>
            <p:nvPr/>
          </p:nvSpPr>
          <p:spPr>
            <a:xfrm>
              <a:off x="1037890" y="3513777"/>
              <a:ext cx="1273458" cy="1374398"/>
            </a:xfrm>
            <a:custGeom>
              <a:avLst/>
              <a:gdLst>
                <a:gd name="connsiteX0" fmla="*/ 1115052 w 1273458"/>
                <a:gd name="connsiteY0" fmla="*/ 1305949 h 1374398"/>
                <a:gd name="connsiteX1" fmla="*/ 1242591 w 1273458"/>
                <a:gd name="connsiteY1" fmla="*/ 601506 h 1374398"/>
                <a:gd name="connsiteX2" fmla="*/ 1204696 w 1273458"/>
                <a:gd name="connsiteY2" fmla="*/ 485531 h 1374398"/>
                <a:gd name="connsiteX3" fmla="*/ 1096162 w 1273458"/>
                <a:gd name="connsiteY3" fmla="*/ 461030 h 1374398"/>
                <a:gd name="connsiteX4" fmla="*/ 1050252 w 1273458"/>
                <a:gd name="connsiteY4" fmla="*/ 550216 h 1374398"/>
                <a:gd name="connsiteX5" fmla="*/ 971599 w 1273458"/>
                <a:gd name="connsiteY5" fmla="*/ 658407 h 1374398"/>
                <a:gd name="connsiteX6" fmla="*/ 889626 w 1273458"/>
                <a:gd name="connsiteY6" fmla="*/ 681075 h 1374398"/>
                <a:gd name="connsiteX7" fmla="*/ 831008 w 1273458"/>
                <a:gd name="connsiteY7" fmla="*/ 580097 h 1374398"/>
                <a:gd name="connsiteX8" fmla="*/ 791281 w 1273458"/>
                <a:gd name="connsiteY8" fmla="*/ 354213 h 1374398"/>
                <a:gd name="connsiteX9" fmla="*/ 757278 w 1273458"/>
                <a:gd name="connsiteY9" fmla="*/ 236520 h 1374398"/>
                <a:gd name="connsiteX10" fmla="*/ 663169 w 1273458"/>
                <a:gd name="connsiteY10" fmla="*/ 166224 h 1374398"/>
                <a:gd name="connsiteX11" fmla="*/ 578448 w 1273458"/>
                <a:gd name="connsiteY11" fmla="*/ 234230 h 1374398"/>
                <a:gd name="connsiteX12" fmla="*/ 586462 w 1273458"/>
                <a:gd name="connsiteY12" fmla="*/ 284719 h 1374398"/>
                <a:gd name="connsiteX13" fmla="*/ 568946 w 1273458"/>
                <a:gd name="connsiteY13" fmla="*/ 329255 h 1374398"/>
                <a:gd name="connsiteX14" fmla="*/ 521204 w 1273458"/>
                <a:gd name="connsiteY14" fmla="*/ 318836 h 1374398"/>
                <a:gd name="connsiteX15" fmla="*/ 398359 w 1273458"/>
                <a:gd name="connsiteY15" fmla="*/ 190954 h 1374398"/>
                <a:gd name="connsiteX16" fmla="*/ 281124 w 1273458"/>
                <a:gd name="connsiteY16" fmla="*/ 57232 h 1374398"/>
                <a:gd name="connsiteX17" fmla="*/ 118093 w 1273458"/>
                <a:gd name="connsiteY17" fmla="*/ 1248 h 1374398"/>
                <a:gd name="connsiteX18" fmla="*/ 285 w 1273458"/>
                <a:gd name="connsiteY18" fmla="*/ 114819 h 1374398"/>
                <a:gd name="connsiteX19" fmla="*/ 84205 w 1273458"/>
                <a:gd name="connsiteY19" fmla="*/ 265600 h 1374398"/>
                <a:gd name="connsiteX20" fmla="*/ 304365 w 1273458"/>
                <a:gd name="connsiteY20" fmla="*/ 410198 h 1374398"/>
                <a:gd name="connsiteX21" fmla="*/ 341917 w 1273458"/>
                <a:gd name="connsiteY21" fmla="*/ 438247 h 1374398"/>
                <a:gd name="connsiteX22" fmla="*/ 309975 w 1273458"/>
                <a:gd name="connsiteY22" fmla="*/ 508657 h 1374398"/>
                <a:gd name="connsiteX23" fmla="*/ 217698 w 1273458"/>
                <a:gd name="connsiteY23" fmla="*/ 536363 h 1374398"/>
                <a:gd name="connsiteX24" fmla="*/ 148890 w 1273458"/>
                <a:gd name="connsiteY24" fmla="*/ 597843 h 1374398"/>
                <a:gd name="connsiteX25" fmla="*/ 221361 w 1273458"/>
                <a:gd name="connsiteY25" fmla="*/ 701225 h 1374398"/>
                <a:gd name="connsiteX26" fmla="*/ 473807 w 1273458"/>
                <a:gd name="connsiteY26" fmla="*/ 791442 h 1374398"/>
                <a:gd name="connsiteX27" fmla="*/ 566198 w 1273458"/>
                <a:gd name="connsiteY27" fmla="*/ 817201 h 1374398"/>
                <a:gd name="connsiteX28" fmla="*/ 605696 w 1273458"/>
                <a:gd name="connsiteY28" fmla="*/ 898373 h 1374398"/>
                <a:gd name="connsiteX29" fmla="*/ 528761 w 1273458"/>
                <a:gd name="connsiteY29" fmla="*/ 945199 h 1374398"/>
                <a:gd name="connsiteX30" fmla="*/ 434079 w 1273458"/>
                <a:gd name="connsiteY30" fmla="*/ 927453 h 1374398"/>
                <a:gd name="connsiteX31" fmla="*/ 277117 w 1273458"/>
                <a:gd name="connsiteY31" fmla="*/ 987902 h 1374398"/>
                <a:gd name="connsiteX32" fmla="*/ 284100 w 1273458"/>
                <a:gd name="connsiteY32" fmla="*/ 1103306 h 1374398"/>
                <a:gd name="connsiteX33" fmla="*/ 363440 w 1273458"/>
                <a:gd name="connsiteY33" fmla="*/ 1191920 h 1374398"/>
                <a:gd name="connsiteX34" fmla="*/ 737243 w 1273458"/>
                <a:gd name="connsiteY34" fmla="*/ 1364452 h 1374398"/>
                <a:gd name="connsiteX35" fmla="*/ 1115052 w 1273458"/>
                <a:gd name="connsiteY35" fmla="*/ 1305949 h 137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73458" h="1374398">
                  <a:moveTo>
                    <a:pt x="1115052" y="1305949"/>
                  </a:moveTo>
                  <a:cubicBezTo>
                    <a:pt x="1297087" y="1122197"/>
                    <a:pt x="1295141" y="843190"/>
                    <a:pt x="1242591" y="601506"/>
                  </a:cubicBezTo>
                  <a:cubicBezTo>
                    <a:pt x="1233776" y="561207"/>
                    <a:pt x="1230456" y="517587"/>
                    <a:pt x="1204696" y="485531"/>
                  </a:cubicBezTo>
                  <a:cubicBezTo>
                    <a:pt x="1178936" y="453474"/>
                    <a:pt x="1129477" y="437331"/>
                    <a:pt x="1096162" y="461030"/>
                  </a:cubicBezTo>
                  <a:cubicBezTo>
                    <a:pt x="1068570" y="480722"/>
                    <a:pt x="1061815" y="518159"/>
                    <a:pt x="1050252" y="550216"/>
                  </a:cubicBezTo>
                  <a:cubicBezTo>
                    <a:pt x="1034796" y="592920"/>
                    <a:pt x="1007205" y="630930"/>
                    <a:pt x="971599" y="658407"/>
                  </a:cubicBezTo>
                  <a:cubicBezTo>
                    <a:pt x="948244" y="676496"/>
                    <a:pt x="917675" y="690578"/>
                    <a:pt x="889626" y="681075"/>
                  </a:cubicBezTo>
                  <a:cubicBezTo>
                    <a:pt x="851158" y="668138"/>
                    <a:pt x="838221" y="620511"/>
                    <a:pt x="831008" y="580097"/>
                  </a:cubicBezTo>
                  <a:cubicBezTo>
                    <a:pt x="817728" y="504764"/>
                    <a:pt x="804561" y="429431"/>
                    <a:pt x="791281" y="354213"/>
                  </a:cubicBezTo>
                  <a:cubicBezTo>
                    <a:pt x="784183" y="313799"/>
                    <a:pt x="776741" y="272583"/>
                    <a:pt x="757278" y="236520"/>
                  </a:cubicBezTo>
                  <a:cubicBezTo>
                    <a:pt x="737701" y="200456"/>
                    <a:pt x="703583" y="170002"/>
                    <a:pt x="663169" y="166224"/>
                  </a:cubicBezTo>
                  <a:cubicBezTo>
                    <a:pt x="622755" y="162446"/>
                    <a:pt x="579364" y="193243"/>
                    <a:pt x="578448" y="234230"/>
                  </a:cubicBezTo>
                  <a:cubicBezTo>
                    <a:pt x="578105" y="251289"/>
                    <a:pt x="584516" y="267775"/>
                    <a:pt x="586462" y="284719"/>
                  </a:cubicBezTo>
                  <a:cubicBezTo>
                    <a:pt x="588409" y="301663"/>
                    <a:pt x="583944" y="321584"/>
                    <a:pt x="568946" y="329255"/>
                  </a:cubicBezTo>
                  <a:cubicBezTo>
                    <a:pt x="553719" y="336925"/>
                    <a:pt x="535515" y="328453"/>
                    <a:pt x="521204" y="318836"/>
                  </a:cubicBezTo>
                  <a:cubicBezTo>
                    <a:pt x="472089" y="285635"/>
                    <a:pt x="434308" y="238351"/>
                    <a:pt x="398359" y="190954"/>
                  </a:cubicBezTo>
                  <a:cubicBezTo>
                    <a:pt x="362410" y="143556"/>
                    <a:pt x="327033" y="94784"/>
                    <a:pt x="281124" y="57232"/>
                  </a:cubicBezTo>
                  <a:cubicBezTo>
                    <a:pt x="235214" y="19680"/>
                    <a:pt x="176482" y="-6080"/>
                    <a:pt x="118093" y="1248"/>
                  </a:cubicBezTo>
                  <a:cubicBezTo>
                    <a:pt x="59705" y="8460"/>
                    <a:pt x="4636" y="55400"/>
                    <a:pt x="285" y="114819"/>
                  </a:cubicBezTo>
                  <a:cubicBezTo>
                    <a:pt x="-3951" y="174353"/>
                    <a:pt x="39669" y="226101"/>
                    <a:pt x="84205" y="265600"/>
                  </a:cubicBezTo>
                  <a:cubicBezTo>
                    <a:pt x="150264" y="324217"/>
                    <a:pt x="224681" y="373104"/>
                    <a:pt x="304365" y="410198"/>
                  </a:cubicBezTo>
                  <a:cubicBezTo>
                    <a:pt x="318790" y="416952"/>
                    <a:pt x="334246" y="424165"/>
                    <a:pt x="341917" y="438247"/>
                  </a:cubicBezTo>
                  <a:cubicBezTo>
                    <a:pt x="355541" y="463549"/>
                    <a:pt x="334933" y="494918"/>
                    <a:pt x="309975" y="508657"/>
                  </a:cubicBezTo>
                  <a:cubicBezTo>
                    <a:pt x="281696" y="524113"/>
                    <a:pt x="248495" y="526975"/>
                    <a:pt x="217698" y="536363"/>
                  </a:cubicBezTo>
                  <a:cubicBezTo>
                    <a:pt x="186900" y="545751"/>
                    <a:pt x="155302" y="565901"/>
                    <a:pt x="148890" y="597843"/>
                  </a:cubicBezTo>
                  <a:cubicBezTo>
                    <a:pt x="139846" y="642150"/>
                    <a:pt x="182206" y="679015"/>
                    <a:pt x="221361" y="701225"/>
                  </a:cubicBezTo>
                  <a:cubicBezTo>
                    <a:pt x="299671" y="745532"/>
                    <a:pt x="385422" y="776215"/>
                    <a:pt x="473807" y="791442"/>
                  </a:cubicBezTo>
                  <a:cubicBezTo>
                    <a:pt x="505520" y="796937"/>
                    <a:pt x="538492" y="800715"/>
                    <a:pt x="566198" y="817201"/>
                  </a:cubicBezTo>
                  <a:cubicBezTo>
                    <a:pt x="593904" y="833687"/>
                    <a:pt x="614970" y="867347"/>
                    <a:pt x="605696" y="898373"/>
                  </a:cubicBezTo>
                  <a:cubicBezTo>
                    <a:pt x="596423" y="929514"/>
                    <a:pt x="560932" y="945313"/>
                    <a:pt x="528761" y="945199"/>
                  </a:cubicBezTo>
                  <a:cubicBezTo>
                    <a:pt x="496590" y="945084"/>
                    <a:pt x="465678" y="933292"/>
                    <a:pt x="434079" y="927453"/>
                  </a:cubicBezTo>
                  <a:cubicBezTo>
                    <a:pt x="374775" y="916577"/>
                    <a:pt x="303907" y="933521"/>
                    <a:pt x="277117" y="987902"/>
                  </a:cubicBezTo>
                  <a:cubicBezTo>
                    <a:pt x="259486" y="1023623"/>
                    <a:pt x="265439" y="1067929"/>
                    <a:pt x="284100" y="1103306"/>
                  </a:cubicBezTo>
                  <a:cubicBezTo>
                    <a:pt x="302762" y="1138683"/>
                    <a:pt x="332643" y="1166732"/>
                    <a:pt x="363440" y="1191920"/>
                  </a:cubicBezTo>
                  <a:cubicBezTo>
                    <a:pt x="471288" y="1280075"/>
                    <a:pt x="600430" y="1343272"/>
                    <a:pt x="737243" y="1364452"/>
                  </a:cubicBezTo>
                  <a:cubicBezTo>
                    <a:pt x="874284" y="1385633"/>
                    <a:pt x="995756" y="1376016"/>
                    <a:pt x="1115052" y="1305949"/>
                  </a:cubicBezTo>
                </a:path>
              </a:pathLst>
            </a:custGeom>
            <a:gradFill>
              <a:gsLst>
                <a:gs pos="0">
                  <a:schemeClr val="accent1"/>
                </a:gs>
                <a:gs pos="100000">
                  <a:schemeClr val="accent1"/>
                </a:gs>
              </a:gsLst>
              <a:lin ang="10800000" scaled="1"/>
            </a:gradFill>
            <a:ln w="11449" cap="flat">
              <a:noFill/>
              <a:prstDash val="solid"/>
              <a:miter/>
            </a:ln>
          </p:spPr>
          <p:txBody>
            <a:bodyPr rtlCol="0" anchor="ctr"/>
            <a:lstStyle/>
            <a:p>
              <a:endParaRPr lang="en-US" dirty="0">
                <a:latin typeface="Roboto" panose="02000000000000000000" pitchFamily="2" charset="0"/>
              </a:endParaRPr>
            </a:p>
          </p:txBody>
        </p:sp>
        <p:sp>
          <p:nvSpPr>
            <p:cNvPr id="9" name="Freeform: Shape 8">
              <a:extLst>
                <a:ext uri="{FF2B5EF4-FFF2-40B4-BE49-F238E27FC236}">
                  <a16:creationId xmlns:a16="http://schemas.microsoft.com/office/drawing/2014/main" id="{160BFD4A-883E-4356-80B7-0A8FBC423171}"/>
                </a:ext>
              </a:extLst>
            </p:cNvPr>
            <p:cNvSpPr/>
            <p:nvPr/>
          </p:nvSpPr>
          <p:spPr>
            <a:xfrm>
              <a:off x="1086598" y="3562526"/>
              <a:ext cx="1102407" cy="1438319"/>
            </a:xfrm>
            <a:custGeom>
              <a:avLst/>
              <a:gdLst>
                <a:gd name="connsiteX0" fmla="*/ 1102408 w 1102407"/>
                <a:gd name="connsiteY0" fmla="*/ 1436946 h 1438319"/>
                <a:gd name="connsiteX1" fmla="*/ 975899 w 1102407"/>
                <a:gd name="connsiteY1" fmla="*/ 1116266 h 1438319"/>
                <a:gd name="connsiteX2" fmla="*/ 761349 w 1102407"/>
                <a:gd name="connsiteY2" fmla="*/ 752996 h 1438319"/>
                <a:gd name="connsiteX3" fmla="*/ 700212 w 1102407"/>
                <a:gd name="connsiteY3" fmla="*/ 660719 h 1438319"/>
                <a:gd name="connsiteX4" fmla="*/ 638733 w 1102407"/>
                <a:gd name="connsiteY4" fmla="*/ 572335 h 1438319"/>
                <a:gd name="connsiteX5" fmla="*/ 506843 w 1102407"/>
                <a:gd name="connsiteY5" fmla="*/ 417662 h 1438319"/>
                <a:gd name="connsiteX6" fmla="*/ 377472 w 1102407"/>
                <a:gd name="connsiteY6" fmla="*/ 287260 h 1438319"/>
                <a:gd name="connsiteX7" fmla="*/ 259778 w 1102407"/>
                <a:gd name="connsiteY7" fmla="*/ 178955 h 1438319"/>
                <a:gd name="connsiteX8" fmla="*/ 73392 w 1102407"/>
                <a:gd name="connsiteY8" fmla="*/ 42257 h 1438319"/>
                <a:gd name="connsiteX9" fmla="*/ 19354 w 1102407"/>
                <a:gd name="connsiteY9" fmla="*/ 10315 h 1438319"/>
                <a:gd name="connsiteX10" fmla="*/ 5043 w 1102407"/>
                <a:gd name="connsiteY10" fmla="*/ 2415 h 1438319"/>
                <a:gd name="connsiteX11" fmla="*/ 6 w 1102407"/>
                <a:gd name="connsiteY11" fmla="*/ 11 h 1438319"/>
                <a:gd name="connsiteX12" fmla="*/ 4585 w 1102407"/>
                <a:gd name="connsiteY12" fmla="*/ 3102 h 1438319"/>
                <a:gd name="connsiteX13" fmla="*/ 18553 w 1102407"/>
                <a:gd name="connsiteY13" fmla="*/ 11574 h 1438319"/>
                <a:gd name="connsiteX14" fmla="*/ 71904 w 1102407"/>
                <a:gd name="connsiteY14" fmla="*/ 44661 h 1438319"/>
                <a:gd name="connsiteX15" fmla="*/ 256344 w 1102407"/>
                <a:gd name="connsiteY15" fmla="*/ 182962 h 1438319"/>
                <a:gd name="connsiteX16" fmla="*/ 373236 w 1102407"/>
                <a:gd name="connsiteY16" fmla="*/ 291725 h 1438319"/>
                <a:gd name="connsiteX17" fmla="*/ 501920 w 1102407"/>
                <a:gd name="connsiteY17" fmla="*/ 422356 h 1438319"/>
                <a:gd name="connsiteX18" fmla="*/ 632894 w 1102407"/>
                <a:gd name="connsiteY18" fmla="*/ 576685 h 1438319"/>
                <a:gd name="connsiteX19" fmla="*/ 694030 w 1102407"/>
                <a:gd name="connsiteY19" fmla="*/ 664841 h 1438319"/>
                <a:gd name="connsiteX20" fmla="*/ 755052 w 1102407"/>
                <a:gd name="connsiteY20" fmla="*/ 757118 h 1438319"/>
                <a:gd name="connsiteX21" fmla="*/ 969602 w 1102407"/>
                <a:gd name="connsiteY21" fmla="*/ 1119357 h 1438319"/>
                <a:gd name="connsiteX22" fmla="*/ 1097141 w 1102407"/>
                <a:gd name="connsiteY22" fmla="*/ 1438319 h 143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02407" h="1438319">
                  <a:moveTo>
                    <a:pt x="1102408" y="1436946"/>
                  </a:moveTo>
                  <a:cubicBezTo>
                    <a:pt x="1076076" y="1342264"/>
                    <a:pt x="1034173" y="1232356"/>
                    <a:pt x="975899" y="1116266"/>
                  </a:cubicBezTo>
                  <a:cubicBezTo>
                    <a:pt x="917739" y="1000061"/>
                    <a:pt x="843437" y="878017"/>
                    <a:pt x="761349" y="752996"/>
                  </a:cubicBezTo>
                  <a:cubicBezTo>
                    <a:pt x="740741" y="721856"/>
                    <a:pt x="720362" y="691058"/>
                    <a:pt x="700212" y="660719"/>
                  </a:cubicBezTo>
                  <a:cubicBezTo>
                    <a:pt x="680063" y="630495"/>
                    <a:pt x="660142" y="600499"/>
                    <a:pt x="638733" y="572335"/>
                  </a:cubicBezTo>
                  <a:cubicBezTo>
                    <a:pt x="596258" y="515892"/>
                    <a:pt x="551149" y="464831"/>
                    <a:pt x="506843" y="417662"/>
                  </a:cubicBezTo>
                  <a:cubicBezTo>
                    <a:pt x="462536" y="370493"/>
                    <a:pt x="418687" y="327331"/>
                    <a:pt x="377472" y="287260"/>
                  </a:cubicBezTo>
                  <a:cubicBezTo>
                    <a:pt x="336142" y="247304"/>
                    <a:pt x="296872" y="210783"/>
                    <a:pt x="259778" y="178955"/>
                  </a:cubicBezTo>
                  <a:cubicBezTo>
                    <a:pt x="185590" y="115071"/>
                    <a:pt x="119760" y="70764"/>
                    <a:pt x="73392" y="42257"/>
                  </a:cubicBezTo>
                  <a:cubicBezTo>
                    <a:pt x="50151" y="27831"/>
                    <a:pt x="31833" y="17298"/>
                    <a:pt x="19354" y="10315"/>
                  </a:cubicBezTo>
                  <a:cubicBezTo>
                    <a:pt x="13286" y="6994"/>
                    <a:pt x="8592" y="4361"/>
                    <a:pt x="5043" y="2415"/>
                  </a:cubicBezTo>
                  <a:cubicBezTo>
                    <a:pt x="1838" y="698"/>
                    <a:pt x="120" y="-104"/>
                    <a:pt x="6" y="11"/>
                  </a:cubicBezTo>
                  <a:cubicBezTo>
                    <a:pt x="-109" y="125"/>
                    <a:pt x="1494" y="1156"/>
                    <a:pt x="4585" y="3102"/>
                  </a:cubicBezTo>
                  <a:cubicBezTo>
                    <a:pt x="8020" y="5163"/>
                    <a:pt x="12714" y="8025"/>
                    <a:pt x="18553" y="11574"/>
                  </a:cubicBezTo>
                  <a:cubicBezTo>
                    <a:pt x="30803" y="19016"/>
                    <a:pt x="48892" y="29892"/>
                    <a:pt x="71904" y="44661"/>
                  </a:cubicBezTo>
                  <a:cubicBezTo>
                    <a:pt x="117814" y="73970"/>
                    <a:pt x="182843" y="118849"/>
                    <a:pt x="256344" y="182962"/>
                  </a:cubicBezTo>
                  <a:cubicBezTo>
                    <a:pt x="293209" y="214904"/>
                    <a:pt x="332135" y="251540"/>
                    <a:pt x="373236" y="291725"/>
                  </a:cubicBezTo>
                  <a:cubicBezTo>
                    <a:pt x="414222" y="331911"/>
                    <a:pt x="457842" y="375187"/>
                    <a:pt x="501920" y="422356"/>
                  </a:cubicBezTo>
                  <a:cubicBezTo>
                    <a:pt x="545998" y="469525"/>
                    <a:pt x="590762" y="520472"/>
                    <a:pt x="632894" y="576685"/>
                  </a:cubicBezTo>
                  <a:cubicBezTo>
                    <a:pt x="654074" y="604735"/>
                    <a:pt x="673880" y="634501"/>
                    <a:pt x="694030" y="664841"/>
                  </a:cubicBezTo>
                  <a:cubicBezTo>
                    <a:pt x="714065" y="695180"/>
                    <a:pt x="734444" y="725977"/>
                    <a:pt x="755052" y="757118"/>
                  </a:cubicBezTo>
                  <a:cubicBezTo>
                    <a:pt x="837025" y="882024"/>
                    <a:pt x="911328" y="1003724"/>
                    <a:pt x="969602" y="1119357"/>
                  </a:cubicBezTo>
                  <a:cubicBezTo>
                    <a:pt x="1028105" y="1234875"/>
                    <a:pt x="1070237" y="1344096"/>
                    <a:pt x="1097141" y="1438319"/>
                  </a:cubicBezTo>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0" name="Freeform: Shape 9">
              <a:extLst>
                <a:ext uri="{FF2B5EF4-FFF2-40B4-BE49-F238E27FC236}">
                  <a16:creationId xmlns:a16="http://schemas.microsoft.com/office/drawing/2014/main" id="{077973BB-8B32-41F8-B940-BCD2CD9167A2}"/>
                </a:ext>
              </a:extLst>
            </p:cNvPr>
            <p:cNvSpPr/>
            <p:nvPr/>
          </p:nvSpPr>
          <p:spPr>
            <a:xfrm>
              <a:off x="1697823" y="3680000"/>
              <a:ext cx="26266" cy="454972"/>
            </a:xfrm>
            <a:custGeom>
              <a:avLst/>
              <a:gdLst>
                <a:gd name="connsiteX0" fmla="*/ 25447 w 26266"/>
                <a:gd name="connsiteY0" fmla="*/ 454974 h 454973"/>
                <a:gd name="connsiteX1" fmla="*/ 26249 w 26266"/>
                <a:gd name="connsiteY1" fmla="*/ 436999 h 454973"/>
                <a:gd name="connsiteX2" fmla="*/ 25104 w 26266"/>
                <a:gd name="connsiteY2" fmla="*/ 388113 h 454973"/>
                <a:gd name="connsiteX3" fmla="*/ 14457 w 26266"/>
                <a:gd name="connsiteY3" fmla="*/ 227373 h 454973"/>
                <a:gd name="connsiteX4" fmla="*/ 5298 w 26266"/>
                <a:gd name="connsiteY4" fmla="*/ 66746 h 454973"/>
                <a:gd name="connsiteX5" fmla="*/ 4382 w 26266"/>
                <a:gd name="connsiteY5" fmla="*/ 17974 h 454973"/>
                <a:gd name="connsiteX6" fmla="*/ 3466 w 26266"/>
                <a:gd name="connsiteY6" fmla="*/ 0 h 454973"/>
                <a:gd name="connsiteX7" fmla="*/ 1519 w 26266"/>
                <a:gd name="connsiteY7" fmla="*/ 17860 h 454973"/>
                <a:gd name="connsiteX8" fmla="*/ 31 w 26266"/>
                <a:gd name="connsiteY8" fmla="*/ 66746 h 454973"/>
                <a:gd name="connsiteX9" fmla="*/ 7015 w 26266"/>
                <a:gd name="connsiteY9" fmla="*/ 227830 h 454973"/>
                <a:gd name="connsiteX10" fmla="*/ 19837 w 26266"/>
                <a:gd name="connsiteY10" fmla="*/ 388342 h 454973"/>
                <a:gd name="connsiteX11" fmla="*/ 23387 w 26266"/>
                <a:gd name="connsiteY11" fmla="*/ 436999 h 454973"/>
                <a:gd name="connsiteX12" fmla="*/ 25447 w 26266"/>
                <a:gd name="connsiteY12" fmla="*/ 454974 h 45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66" h="454973">
                  <a:moveTo>
                    <a:pt x="25447" y="454974"/>
                  </a:moveTo>
                  <a:cubicBezTo>
                    <a:pt x="25905" y="454974"/>
                    <a:pt x="26249" y="448563"/>
                    <a:pt x="26249" y="436999"/>
                  </a:cubicBezTo>
                  <a:cubicBezTo>
                    <a:pt x="26363" y="425436"/>
                    <a:pt x="25905" y="408721"/>
                    <a:pt x="25104" y="388113"/>
                  </a:cubicBezTo>
                  <a:cubicBezTo>
                    <a:pt x="23501" y="346898"/>
                    <a:pt x="19265" y="289997"/>
                    <a:pt x="14457" y="227373"/>
                  </a:cubicBezTo>
                  <a:cubicBezTo>
                    <a:pt x="9648" y="164633"/>
                    <a:pt x="6213" y="107962"/>
                    <a:pt x="5298" y="66746"/>
                  </a:cubicBezTo>
                  <a:cubicBezTo>
                    <a:pt x="4725" y="46139"/>
                    <a:pt x="4496" y="29538"/>
                    <a:pt x="4382" y="17974"/>
                  </a:cubicBezTo>
                  <a:cubicBezTo>
                    <a:pt x="4267" y="6411"/>
                    <a:pt x="3924" y="114"/>
                    <a:pt x="3466" y="0"/>
                  </a:cubicBezTo>
                  <a:cubicBezTo>
                    <a:pt x="2893" y="0"/>
                    <a:pt x="2206" y="6297"/>
                    <a:pt x="1519" y="17860"/>
                  </a:cubicBezTo>
                  <a:cubicBezTo>
                    <a:pt x="603" y="29423"/>
                    <a:pt x="146" y="46024"/>
                    <a:pt x="31" y="66746"/>
                  </a:cubicBezTo>
                  <a:cubicBezTo>
                    <a:pt x="-312" y="108076"/>
                    <a:pt x="2206" y="165091"/>
                    <a:pt x="7015" y="227830"/>
                  </a:cubicBezTo>
                  <a:cubicBezTo>
                    <a:pt x="11938" y="289654"/>
                    <a:pt x="16403" y="345638"/>
                    <a:pt x="19837" y="388342"/>
                  </a:cubicBezTo>
                  <a:cubicBezTo>
                    <a:pt x="21211" y="407691"/>
                    <a:pt x="22471" y="423948"/>
                    <a:pt x="23387" y="436999"/>
                  </a:cubicBezTo>
                  <a:cubicBezTo>
                    <a:pt x="24188" y="448563"/>
                    <a:pt x="24875" y="454974"/>
                    <a:pt x="25447" y="454974"/>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2" name="Freeform: Shape 11">
              <a:extLst>
                <a:ext uri="{FF2B5EF4-FFF2-40B4-BE49-F238E27FC236}">
                  <a16:creationId xmlns:a16="http://schemas.microsoft.com/office/drawing/2014/main" id="{01F17333-4873-4144-BC61-DDA349569DCD}"/>
                </a:ext>
              </a:extLst>
            </p:cNvPr>
            <p:cNvSpPr/>
            <p:nvPr/>
          </p:nvSpPr>
          <p:spPr>
            <a:xfrm>
              <a:off x="1186664" y="4113067"/>
              <a:ext cx="536606" cy="22034"/>
            </a:xfrm>
            <a:custGeom>
              <a:avLst/>
              <a:gdLst>
                <a:gd name="connsiteX0" fmla="*/ 1 w 536606"/>
                <a:gd name="connsiteY0" fmla="*/ 19389 h 22034"/>
                <a:gd name="connsiteX1" fmla="*/ 21182 w 536606"/>
                <a:gd name="connsiteY1" fmla="*/ 18130 h 22034"/>
                <a:gd name="connsiteX2" fmla="*/ 78540 w 536606"/>
                <a:gd name="connsiteY2" fmla="*/ 13436 h 22034"/>
                <a:gd name="connsiteX3" fmla="*/ 268246 w 536606"/>
                <a:gd name="connsiteY3" fmla="*/ 7826 h 22034"/>
                <a:gd name="connsiteX4" fmla="*/ 458067 w 536606"/>
                <a:gd name="connsiteY4" fmla="*/ 15611 h 22034"/>
                <a:gd name="connsiteX5" fmla="*/ 515425 w 536606"/>
                <a:gd name="connsiteY5" fmla="*/ 20534 h 22034"/>
                <a:gd name="connsiteX6" fmla="*/ 536605 w 536606"/>
                <a:gd name="connsiteY6" fmla="*/ 21794 h 22034"/>
                <a:gd name="connsiteX7" fmla="*/ 515768 w 536606"/>
                <a:gd name="connsiteY7" fmla="*/ 17558 h 22034"/>
                <a:gd name="connsiteX8" fmla="*/ 458410 w 536606"/>
                <a:gd name="connsiteY8" fmla="*/ 10116 h 22034"/>
                <a:gd name="connsiteX9" fmla="*/ 268131 w 536606"/>
                <a:gd name="connsiteY9" fmla="*/ 41 h 22034"/>
                <a:gd name="connsiteX10" fmla="*/ 77853 w 536606"/>
                <a:gd name="connsiteY10" fmla="*/ 7941 h 22034"/>
                <a:gd name="connsiteX11" fmla="*/ 20609 w 536606"/>
                <a:gd name="connsiteY11" fmla="*/ 15039 h 22034"/>
                <a:gd name="connsiteX12" fmla="*/ 1 w 536606"/>
                <a:gd name="connsiteY12" fmla="*/ 19389 h 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606" h="22034">
                  <a:moveTo>
                    <a:pt x="1" y="19389"/>
                  </a:moveTo>
                  <a:cubicBezTo>
                    <a:pt x="116" y="19962"/>
                    <a:pt x="7672" y="19389"/>
                    <a:pt x="21182" y="18130"/>
                  </a:cubicBezTo>
                  <a:cubicBezTo>
                    <a:pt x="34691" y="16871"/>
                    <a:pt x="54268" y="15039"/>
                    <a:pt x="78540" y="13436"/>
                  </a:cubicBezTo>
                  <a:cubicBezTo>
                    <a:pt x="126968" y="9887"/>
                    <a:pt x="194172" y="7368"/>
                    <a:pt x="268246" y="7826"/>
                  </a:cubicBezTo>
                  <a:cubicBezTo>
                    <a:pt x="342434" y="8399"/>
                    <a:pt x="409524" y="11833"/>
                    <a:pt x="458067" y="15611"/>
                  </a:cubicBezTo>
                  <a:cubicBezTo>
                    <a:pt x="482338" y="17329"/>
                    <a:pt x="501915" y="19275"/>
                    <a:pt x="515425" y="20534"/>
                  </a:cubicBezTo>
                  <a:cubicBezTo>
                    <a:pt x="528934" y="21908"/>
                    <a:pt x="536491" y="22366"/>
                    <a:pt x="536605" y="21794"/>
                  </a:cubicBezTo>
                  <a:cubicBezTo>
                    <a:pt x="536720" y="21221"/>
                    <a:pt x="529278" y="19847"/>
                    <a:pt x="515768" y="17558"/>
                  </a:cubicBezTo>
                  <a:cubicBezTo>
                    <a:pt x="502259" y="15382"/>
                    <a:pt x="482681" y="12635"/>
                    <a:pt x="458410" y="10116"/>
                  </a:cubicBezTo>
                  <a:cubicBezTo>
                    <a:pt x="409867" y="4850"/>
                    <a:pt x="342548" y="613"/>
                    <a:pt x="268131" y="41"/>
                  </a:cubicBezTo>
                  <a:cubicBezTo>
                    <a:pt x="193714" y="-417"/>
                    <a:pt x="126396" y="3018"/>
                    <a:pt x="77853" y="7941"/>
                  </a:cubicBezTo>
                  <a:cubicBezTo>
                    <a:pt x="53582" y="10230"/>
                    <a:pt x="34004" y="12978"/>
                    <a:pt x="20609" y="15039"/>
                  </a:cubicBezTo>
                  <a:cubicBezTo>
                    <a:pt x="7214" y="17443"/>
                    <a:pt x="-113" y="18817"/>
                    <a:pt x="1" y="19389"/>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3" name="Freeform: Shape 12">
              <a:extLst>
                <a:ext uri="{FF2B5EF4-FFF2-40B4-BE49-F238E27FC236}">
                  <a16:creationId xmlns:a16="http://schemas.microsoft.com/office/drawing/2014/main" id="{EFB2038C-D889-45B4-8E6D-D04E0ECAFAFC}"/>
                </a:ext>
              </a:extLst>
            </p:cNvPr>
            <p:cNvSpPr/>
            <p:nvPr/>
          </p:nvSpPr>
          <p:spPr>
            <a:xfrm>
              <a:off x="1324280" y="4573590"/>
              <a:ext cx="730203" cy="97102"/>
            </a:xfrm>
            <a:custGeom>
              <a:avLst/>
              <a:gdLst>
                <a:gd name="connsiteX0" fmla="*/ 0 w 730202"/>
                <a:gd name="connsiteY0" fmla="*/ 217 h 97102"/>
                <a:gd name="connsiteX1" fmla="*/ 7327 w 730202"/>
                <a:gd name="connsiteY1" fmla="*/ 1820 h 97102"/>
                <a:gd name="connsiteX2" fmla="*/ 28622 w 730202"/>
                <a:gd name="connsiteY2" fmla="*/ 4911 h 97102"/>
                <a:gd name="connsiteX3" fmla="*/ 106817 w 730202"/>
                <a:gd name="connsiteY3" fmla="*/ 15444 h 97102"/>
                <a:gd name="connsiteX4" fmla="*/ 364529 w 730202"/>
                <a:gd name="connsiteY4" fmla="*/ 52423 h 97102"/>
                <a:gd name="connsiteX5" fmla="*/ 622699 w 730202"/>
                <a:gd name="connsiteY5" fmla="*/ 87227 h 97102"/>
                <a:gd name="connsiteX6" fmla="*/ 701237 w 730202"/>
                <a:gd name="connsiteY6" fmla="*/ 95242 h 97102"/>
                <a:gd name="connsiteX7" fmla="*/ 722646 w 730202"/>
                <a:gd name="connsiteY7" fmla="*/ 96844 h 97102"/>
                <a:gd name="connsiteX8" fmla="*/ 730202 w 730202"/>
                <a:gd name="connsiteY8" fmla="*/ 96844 h 97102"/>
                <a:gd name="connsiteX9" fmla="*/ 722875 w 730202"/>
                <a:gd name="connsiteY9" fmla="*/ 95242 h 97102"/>
                <a:gd name="connsiteX10" fmla="*/ 701581 w 730202"/>
                <a:gd name="connsiteY10" fmla="*/ 92150 h 97102"/>
                <a:gd name="connsiteX11" fmla="*/ 623386 w 730202"/>
                <a:gd name="connsiteY11" fmla="*/ 81618 h 97102"/>
                <a:gd name="connsiteX12" fmla="*/ 365674 w 730202"/>
                <a:gd name="connsiteY12" fmla="*/ 44638 h 97102"/>
                <a:gd name="connsiteX13" fmla="*/ 107618 w 730202"/>
                <a:gd name="connsiteY13" fmla="*/ 9834 h 97102"/>
                <a:gd name="connsiteX14" fmla="*/ 29080 w 730202"/>
                <a:gd name="connsiteY14" fmla="*/ 1820 h 97102"/>
                <a:gd name="connsiteX15" fmla="*/ 7671 w 730202"/>
                <a:gd name="connsiteY15" fmla="*/ 217 h 97102"/>
                <a:gd name="connsiteX16" fmla="*/ 0 w 730202"/>
                <a:gd name="connsiteY16" fmla="*/ 217 h 9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202" h="97102">
                  <a:moveTo>
                    <a:pt x="0" y="217"/>
                  </a:moveTo>
                  <a:cubicBezTo>
                    <a:pt x="0" y="446"/>
                    <a:pt x="2519" y="1018"/>
                    <a:pt x="7327" y="1820"/>
                  </a:cubicBezTo>
                  <a:cubicBezTo>
                    <a:pt x="13052" y="2621"/>
                    <a:pt x="20035" y="3651"/>
                    <a:pt x="28622" y="4911"/>
                  </a:cubicBezTo>
                  <a:cubicBezTo>
                    <a:pt x="48199" y="7544"/>
                    <a:pt x="74646" y="11093"/>
                    <a:pt x="106817" y="15444"/>
                  </a:cubicBezTo>
                  <a:cubicBezTo>
                    <a:pt x="172876" y="24259"/>
                    <a:pt x="263894" y="37654"/>
                    <a:pt x="364529" y="52423"/>
                  </a:cubicBezTo>
                  <a:cubicBezTo>
                    <a:pt x="465164" y="67307"/>
                    <a:pt x="556410" y="79671"/>
                    <a:pt x="622699" y="87227"/>
                  </a:cubicBezTo>
                  <a:cubicBezTo>
                    <a:pt x="655785" y="91006"/>
                    <a:pt x="682690" y="93753"/>
                    <a:pt x="701237" y="95242"/>
                  </a:cubicBezTo>
                  <a:cubicBezTo>
                    <a:pt x="709824" y="95928"/>
                    <a:pt x="716922" y="96386"/>
                    <a:pt x="722646" y="96844"/>
                  </a:cubicBezTo>
                  <a:cubicBezTo>
                    <a:pt x="727569" y="97188"/>
                    <a:pt x="730088" y="97188"/>
                    <a:pt x="730202" y="96844"/>
                  </a:cubicBezTo>
                  <a:cubicBezTo>
                    <a:pt x="730202" y="96615"/>
                    <a:pt x="727684" y="96043"/>
                    <a:pt x="722875" y="95242"/>
                  </a:cubicBezTo>
                  <a:cubicBezTo>
                    <a:pt x="717151" y="94440"/>
                    <a:pt x="710167" y="93410"/>
                    <a:pt x="701581" y="92150"/>
                  </a:cubicBezTo>
                  <a:cubicBezTo>
                    <a:pt x="682003" y="89517"/>
                    <a:pt x="655557" y="85968"/>
                    <a:pt x="623386" y="81618"/>
                  </a:cubicBezTo>
                  <a:cubicBezTo>
                    <a:pt x="557326" y="72802"/>
                    <a:pt x="466308" y="59521"/>
                    <a:pt x="365674" y="44638"/>
                  </a:cubicBezTo>
                  <a:cubicBezTo>
                    <a:pt x="265039" y="29755"/>
                    <a:pt x="173792" y="17390"/>
                    <a:pt x="107618" y="9834"/>
                  </a:cubicBezTo>
                  <a:cubicBezTo>
                    <a:pt x="74531" y="6056"/>
                    <a:pt x="47627" y="3308"/>
                    <a:pt x="29080" y="1820"/>
                  </a:cubicBezTo>
                  <a:cubicBezTo>
                    <a:pt x="20493" y="1133"/>
                    <a:pt x="13395" y="560"/>
                    <a:pt x="7671" y="217"/>
                  </a:cubicBezTo>
                  <a:cubicBezTo>
                    <a:pt x="2519" y="-12"/>
                    <a:pt x="0" y="-127"/>
                    <a:pt x="0" y="217"/>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grpSp>
      <p:pic>
        <p:nvPicPr>
          <p:cNvPr id="7" name="pasted-image.tiff">
            <a:extLst>
              <a:ext uri="{FF2B5EF4-FFF2-40B4-BE49-F238E27FC236}">
                <a16:creationId xmlns:a16="http://schemas.microsoft.com/office/drawing/2014/main" id="{655992D0-F4BC-4104-A02C-C5D67F2B20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2508" y="1685308"/>
            <a:ext cx="6749492" cy="3487385"/>
          </a:xfrm>
          <a:prstGeom prst="rect">
            <a:avLst/>
          </a:prstGeom>
          <a:ln w="12700">
            <a:miter lim="400000"/>
          </a:ln>
          <a:effectLst>
            <a:outerShdw blurRad="711200" dist="190500" dir="2700000" sx="90000" sy="90000" algn="tl" rotWithShape="0">
              <a:prstClr val="black">
                <a:alpha val="10000"/>
              </a:prstClr>
            </a:outerShdw>
          </a:effectLst>
        </p:spPr>
      </p:pic>
      <p:sp>
        <p:nvSpPr>
          <p:cNvPr id="8" name="Picture Placeholder 4">
            <a:extLst>
              <a:ext uri="{FF2B5EF4-FFF2-40B4-BE49-F238E27FC236}">
                <a16:creationId xmlns:a16="http://schemas.microsoft.com/office/drawing/2014/main" id="{108DB283-D649-465A-837A-F2243E457FFB}"/>
              </a:ext>
            </a:extLst>
          </p:cNvPr>
          <p:cNvSpPr>
            <a:spLocks noGrp="1"/>
          </p:cNvSpPr>
          <p:nvPr>
            <p:ph type="pic" sz="quarter" idx="10"/>
          </p:nvPr>
        </p:nvSpPr>
        <p:spPr>
          <a:xfrm>
            <a:off x="6406698" y="1914087"/>
            <a:ext cx="4807402" cy="2835713"/>
          </a:xfrm>
          <a:prstGeom prst="rect">
            <a:avLst/>
          </a:prstGeom>
        </p:spPr>
        <p:txBody>
          <a:bodyPr wrap="square" anchor="ctr">
            <a:noAutofit/>
          </a:bodyPr>
          <a:lstStyle>
            <a:lvl1pPr marL="0" indent="0" algn="ctr">
              <a:buNone/>
              <a:defRPr sz="20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2102797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5FA0BA0-684D-404F-A85D-17A13DB67519}"/>
              </a:ext>
            </a:extLst>
          </p:cNvPr>
          <p:cNvSpPr>
            <a:spLocks noGrp="1"/>
          </p:cNvSpPr>
          <p:nvPr>
            <p:ph type="pic" sz="quarter" idx="10"/>
          </p:nvPr>
        </p:nvSpPr>
        <p:spPr>
          <a:xfrm>
            <a:off x="5281827" y="1563554"/>
            <a:ext cx="6035323" cy="3421491"/>
          </a:xfrm>
          <a:custGeom>
            <a:avLst/>
            <a:gdLst>
              <a:gd name="connsiteX0" fmla="*/ 116912 w 6035323"/>
              <a:gd name="connsiteY0" fmla="*/ 0 h 3421491"/>
              <a:gd name="connsiteX1" fmla="*/ 5918411 w 6035323"/>
              <a:gd name="connsiteY1" fmla="*/ 0 h 3421491"/>
              <a:gd name="connsiteX2" fmla="*/ 6035323 w 6035323"/>
              <a:gd name="connsiteY2" fmla="*/ 116912 h 3421491"/>
              <a:gd name="connsiteX3" fmla="*/ 6035323 w 6035323"/>
              <a:gd name="connsiteY3" fmla="*/ 3304579 h 3421491"/>
              <a:gd name="connsiteX4" fmla="*/ 5918411 w 6035323"/>
              <a:gd name="connsiteY4" fmla="*/ 3421491 h 3421491"/>
              <a:gd name="connsiteX5" fmla="*/ 116912 w 6035323"/>
              <a:gd name="connsiteY5" fmla="*/ 3421491 h 3421491"/>
              <a:gd name="connsiteX6" fmla="*/ 0 w 6035323"/>
              <a:gd name="connsiteY6" fmla="*/ 3304579 h 3421491"/>
              <a:gd name="connsiteX7" fmla="*/ 0 w 6035323"/>
              <a:gd name="connsiteY7" fmla="*/ 116912 h 3421491"/>
              <a:gd name="connsiteX8" fmla="*/ 116912 w 6035323"/>
              <a:gd name="connsiteY8" fmla="*/ 0 h 3421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35323" h="3421491">
                <a:moveTo>
                  <a:pt x="116912" y="0"/>
                </a:moveTo>
                <a:lnTo>
                  <a:pt x="5918411" y="0"/>
                </a:lnTo>
                <a:cubicBezTo>
                  <a:pt x="5982980" y="0"/>
                  <a:pt x="6035323" y="52343"/>
                  <a:pt x="6035323" y="116912"/>
                </a:cubicBezTo>
                <a:lnTo>
                  <a:pt x="6035323" y="3304579"/>
                </a:lnTo>
                <a:cubicBezTo>
                  <a:pt x="6035323" y="3369148"/>
                  <a:pt x="5982980" y="3421491"/>
                  <a:pt x="5918411" y="3421491"/>
                </a:cubicBezTo>
                <a:lnTo>
                  <a:pt x="116912" y="3421491"/>
                </a:lnTo>
                <a:cubicBezTo>
                  <a:pt x="52343" y="3421491"/>
                  <a:pt x="0" y="3369148"/>
                  <a:pt x="0" y="3304579"/>
                </a:cubicBezTo>
                <a:lnTo>
                  <a:pt x="0" y="116912"/>
                </a:lnTo>
                <a:cubicBezTo>
                  <a:pt x="0" y="52343"/>
                  <a:pt x="52343" y="0"/>
                  <a:pt x="116912" y="0"/>
                </a:cubicBezTo>
                <a:close/>
              </a:path>
            </a:pathLst>
          </a:custGeom>
        </p:spPr>
        <p:txBody>
          <a:bodyPr wrap="square" anchor="ctr">
            <a:noAutofit/>
          </a:bodyPr>
          <a:lstStyle>
            <a:lvl1pPr marL="0" indent="0" algn="ctr">
              <a:buNone/>
              <a:defRPr sz="18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106560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2E6292-CC38-4DE7-9BD3-3E252E8529C1}"/>
              </a:ext>
            </a:extLst>
          </p:cNvPr>
          <p:cNvSpPr txBox="1"/>
          <p:nvPr userDrawn="1"/>
        </p:nvSpPr>
        <p:spPr>
          <a:xfrm flipH="1">
            <a:off x="10830771" y="208394"/>
            <a:ext cx="1099358" cy="369332"/>
          </a:xfrm>
          <a:prstGeom prst="rect">
            <a:avLst/>
          </a:prstGeom>
          <a:noFill/>
        </p:spPr>
        <p:txBody>
          <a:bodyPr wrap="square" rtlCol="0">
            <a:spAutoFit/>
          </a:bodyPr>
          <a:lstStyle/>
          <a:p>
            <a:pPr algn="r"/>
            <a:fld id="{260E2A6B-A809-4840-BF14-8648BC0BDF87}" type="slidenum">
              <a:rPr lang="id-ID" sz="1800" i="0" smtClean="0">
                <a:solidFill>
                  <a:schemeClr val="accent1"/>
                </a:solidFill>
                <a:latin typeface="Roboto" panose="02000000000000000000" pitchFamily="2" charset="0"/>
                <a:ea typeface="Roboto" panose="02000000000000000000" pitchFamily="2" charset="0"/>
                <a:cs typeface="Open Sans" panose="020B0606030504020204" pitchFamily="34" charset="0"/>
              </a:rPr>
              <a:pPr algn="r"/>
              <a:t>‹#›</a:t>
            </a:fld>
            <a:r>
              <a:rPr lang="en-US" sz="11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rPr>
              <a:t>/81</a:t>
            </a:r>
            <a:endParaRPr lang="id-ID" sz="16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1260897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84" r:id="rId8"/>
    <p:sldLayoutId id="2147483656" r:id="rId9"/>
    <p:sldLayoutId id="2147483657" r:id="rId10"/>
    <p:sldLayoutId id="2147483658" r:id="rId11"/>
    <p:sldLayoutId id="2147483659" r:id="rId12"/>
    <p:sldLayoutId id="2147483660" r:id="rId13"/>
    <p:sldLayoutId id="2147483662" r:id="rId14"/>
    <p:sldLayoutId id="2147483663" r:id="rId15"/>
    <p:sldLayoutId id="2147483682" r:id="rId16"/>
    <p:sldLayoutId id="2147483672" r:id="rId17"/>
    <p:sldLayoutId id="2147483680" r:id="rId18"/>
    <p:sldLayoutId id="2147483683" r:id="rId19"/>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opas1.sppd.lt/logi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ZtOLg5WZsyY" TargetMode="External"/><Relationship Id="rId2" Type="http://schemas.openxmlformats.org/officeDocument/2006/relationships/hyperlink" Target="https://sppd.lrv.lt/public/canonical/1767786279/2712/PRISIJUNGIMO%20PRIE%20SISTEMOS%20IR%20PARAISKOS%20PILDYMO%20INSTRUKCIJA2025.pdf" TargetMode="External"/><Relationship Id="rId1" Type="http://schemas.openxmlformats.org/officeDocument/2006/relationships/slideLayout" Target="../slideLayouts/slideLayout18.xml"/><Relationship Id="rId4" Type="http://schemas.openxmlformats.org/officeDocument/2006/relationships/hyperlink" Target="https://www.youtube.com/watch?v=ZsNnM0A0ap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sopas1.sppd.lt/login"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e-seimas.lrs.lt/portal/legalAct/lt/TAD/0e6d2ac63b2b11eb8c97e01ffe050e1c/asr" TargetMode="External"/><Relationship Id="rId2" Type="http://schemas.openxmlformats.org/officeDocument/2006/relationships/hyperlink" Target="https://www.e-tar.lt/portal/lt/legalAct/c1b6f966688111f1b53dfa020e517810" TargetMode="Externa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525D60-E4F8-844B-BBF8-C4E96C656E69}"/>
              </a:ext>
            </a:extLst>
          </p:cNvPr>
          <p:cNvPicPr>
            <a:picLocks noChangeAspect="1"/>
          </p:cNvPicPr>
          <p:nvPr/>
        </p:nvPicPr>
        <p:blipFill>
          <a:blip r:embed="rId2"/>
          <a:stretch>
            <a:fillRect/>
          </a:stretch>
        </p:blipFill>
        <p:spPr>
          <a:xfrm>
            <a:off x="4771835" y="1224546"/>
            <a:ext cx="2648330" cy="1332000"/>
          </a:xfrm>
          <a:prstGeom prst="rect">
            <a:avLst/>
          </a:prstGeom>
        </p:spPr>
      </p:pic>
      <p:sp>
        <p:nvSpPr>
          <p:cNvPr id="4" name="TextBox 3">
            <a:extLst>
              <a:ext uri="{FF2B5EF4-FFF2-40B4-BE49-F238E27FC236}">
                <a16:creationId xmlns:a16="http://schemas.microsoft.com/office/drawing/2014/main" id="{344EA514-D819-AE41-D036-045D913D0F28}"/>
              </a:ext>
            </a:extLst>
          </p:cNvPr>
          <p:cNvSpPr txBox="1"/>
          <p:nvPr/>
        </p:nvSpPr>
        <p:spPr>
          <a:xfrm>
            <a:off x="1538428" y="3124489"/>
            <a:ext cx="9711958" cy="1815882"/>
          </a:xfrm>
          <a:prstGeom prst="rect">
            <a:avLst/>
          </a:prstGeom>
          <a:noFill/>
        </p:spPr>
        <p:txBody>
          <a:bodyPr wrap="square">
            <a:spAutoFit/>
          </a:bodyPr>
          <a:lstStyle/>
          <a:p>
            <a:pPr algn="ctr" eaLnBrk="1" hangingPunct="1">
              <a:buClrTx/>
              <a:buFontTx/>
              <a:buNone/>
            </a:pPr>
            <a:r>
              <a:rPr lang="lt-LT" altLang="en-US" sz="2800" b="1" dirty="0">
                <a:latin typeface="Roboto" panose="02000000000000000000" pitchFamily="2" charset="0"/>
                <a:ea typeface="Roboto" panose="02000000000000000000" pitchFamily="2" charset="0"/>
                <a:cs typeface="Times New Roman" panose="02020603050405020304" pitchFamily="18" charset="0"/>
              </a:rPr>
              <a:t>Emocinės (psichologinės) pagalbos teikimo telefonu, susirašinėjant internetu trumpaisiais pranešimais (angl. </a:t>
            </a:r>
            <a:r>
              <a:rPr lang="lt-LT" altLang="en-US" sz="2800" b="1" dirty="0" err="1">
                <a:latin typeface="Roboto" panose="02000000000000000000" pitchFamily="2" charset="0"/>
                <a:ea typeface="Roboto" panose="02000000000000000000" pitchFamily="2" charset="0"/>
                <a:cs typeface="Times New Roman" panose="02020603050405020304" pitchFamily="18" charset="0"/>
              </a:rPr>
              <a:t>chat</a:t>
            </a:r>
            <a:r>
              <a:rPr lang="lt-LT" altLang="en-US" sz="2800" b="1" dirty="0">
                <a:latin typeface="Roboto" panose="02000000000000000000" pitchFamily="2" charset="0"/>
                <a:ea typeface="Roboto" panose="02000000000000000000" pitchFamily="2" charset="0"/>
                <a:cs typeface="Times New Roman" panose="02020603050405020304" pitchFamily="18" charset="0"/>
              </a:rPr>
              <a:t>) ir susirašinėjant laiškais projektų atrankos 2027 metais konkurso</a:t>
            </a:r>
            <a:r>
              <a:rPr lang="en-US" altLang="en-US" sz="2800" b="1" dirty="0">
                <a:latin typeface="Roboto" panose="02000000000000000000" pitchFamily="2" charset="0"/>
                <a:ea typeface="Roboto" panose="02000000000000000000" pitchFamily="2" charset="0"/>
                <a:cs typeface="Times New Roman" panose="02020603050405020304" pitchFamily="18" charset="0"/>
              </a:rPr>
              <a:t> </a:t>
            </a:r>
            <a:r>
              <a:rPr lang="lt-LT" altLang="en-US" sz="2800" b="1" dirty="0">
                <a:latin typeface="Roboto" panose="02000000000000000000" pitchFamily="2" charset="0"/>
                <a:ea typeface="Roboto" panose="02000000000000000000" pitchFamily="2" charset="0"/>
                <a:cs typeface="Times New Roman" panose="02020603050405020304" pitchFamily="18" charset="0"/>
              </a:rPr>
              <a:t>nuostatų pristatymas ir paraiškų teikimas</a:t>
            </a:r>
          </a:p>
        </p:txBody>
      </p:sp>
    </p:spTree>
    <p:extLst>
      <p:ext uri="{BB962C8B-B14F-4D97-AF65-F5344CB8AC3E}">
        <p14:creationId xmlns:p14="http://schemas.microsoft.com/office/powerpoint/2010/main" val="150892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0E0"/>
        </a:solidFill>
        <a:effectLst/>
      </p:bgPr>
    </p:bg>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6" y="3035369"/>
            <a:ext cx="7898609" cy="830997"/>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PARAIŠKŲ TEIKIMAS</a:t>
            </a:r>
            <a:endParaRPr lang="en-US"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89993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30B556-22BD-4BD9-8FDA-72926C80D327}"/>
              </a:ext>
            </a:extLst>
          </p:cNvPr>
          <p:cNvSpPr txBox="1"/>
          <p:nvPr/>
        </p:nvSpPr>
        <p:spPr>
          <a:xfrm>
            <a:off x="742114" y="2228600"/>
            <a:ext cx="5108692" cy="944874"/>
          </a:xfrm>
          <a:prstGeom prst="rect">
            <a:avLst/>
          </a:prstGeom>
          <a:noFill/>
        </p:spPr>
        <p:txBody>
          <a:bodyPr wrap="square" rtlCol="0" anchor="b">
            <a:spAutoFit/>
          </a:bodyPr>
          <a:lstStyle/>
          <a:p>
            <a:pPr>
              <a:lnSpc>
                <a:spcPct val="120000"/>
              </a:lnSpc>
            </a:pPr>
            <a:r>
              <a:rPr lang="lt-LT" sz="2400" b="1" dirty="0">
                <a:latin typeface="Roboto" panose="02000000000000000000" pitchFamily="2" charset="0"/>
              </a:rPr>
              <a:t>Socialinių paslaugų administravimo sistema – </a:t>
            </a:r>
            <a:r>
              <a:rPr lang="lt-LT" sz="2400" b="1" dirty="0" err="1">
                <a:latin typeface="Roboto" panose="02000000000000000000" pitchFamily="2" charset="0"/>
              </a:rPr>
              <a:t>SoPAS</a:t>
            </a:r>
            <a:endParaRPr lang="en-US" sz="2400" b="1" dirty="0">
              <a:latin typeface="Roboto" panose="02000000000000000000" pitchFamily="2" charset="0"/>
            </a:endParaRPr>
          </a:p>
        </p:txBody>
      </p:sp>
      <p:sp>
        <p:nvSpPr>
          <p:cNvPr id="4" name="Rectangle 3">
            <a:extLst>
              <a:ext uri="{FF2B5EF4-FFF2-40B4-BE49-F238E27FC236}">
                <a16:creationId xmlns:a16="http://schemas.microsoft.com/office/drawing/2014/main" id="{34ADDB86-AE86-4E21-8F2D-02F48C7B6E04}"/>
              </a:ext>
            </a:extLst>
          </p:cNvPr>
          <p:cNvSpPr/>
          <p:nvPr/>
        </p:nvSpPr>
        <p:spPr>
          <a:xfrm>
            <a:off x="742114" y="3387522"/>
            <a:ext cx="5365550" cy="1497846"/>
          </a:xfrm>
          <a:prstGeom prst="rect">
            <a:avLst/>
          </a:prstGeom>
        </p:spPr>
        <p:txBody>
          <a:bodyPr wrap="square">
            <a:spAutoFit/>
          </a:bodyPr>
          <a:lstStyle/>
          <a:p>
            <a:pPr algn="just">
              <a:lnSpc>
                <a:spcPct val="130000"/>
              </a:lnSpc>
              <a:spcAft>
                <a:spcPts val="1200"/>
              </a:spcAft>
            </a:pPr>
            <a:r>
              <a:rPr lang="lt-LT" sz="1600" dirty="0">
                <a:latin typeface="Roboto" panose="02000000000000000000" pitchFamily="2" charset="0"/>
                <a:cs typeface="Poppins Light" panose="00000400000000000000" pitchFamily="2" charset="0"/>
              </a:rPr>
              <a:t>Prisijungimo nuoroda:  </a:t>
            </a:r>
            <a:r>
              <a:rPr lang="lt-LT" sz="1600" dirty="0">
                <a:latin typeface="Roboto" panose="02000000000000000000" pitchFamily="2" charset="0"/>
                <a:cs typeface="Poppins Light" panose="00000400000000000000" pitchFamily="2" charset="0"/>
                <a:hlinkClick r:id="rId2"/>
              </a:rPr>
              <a:t>https://sopas1.sppd.lt/login</a:t>
            </a:r>
            <a:endParaRPr lang="lt-LT" sz="1600" dirty="0">
              <a:latin typeface="Roboto" panose="02000000000000000000" pitchFamily="2" charset="0"/>
              <a:cs typeface="Poppins Light" panose="00000400000000000000" pitchFamily="2" charset="0"/>
            </a:endParaRPr>
          </a:p>
          <a:p>
            <a:pPr>
              <a:lnSpc>
                <a:spcPct val="130000"/>
              </a:lnSpc>
              <a:spcAft>
                <a:spcPts val="1200"/>
              </a:spcAft>
            </a:pPr>
            <a:r>
              <a:rPr lang="lt-LT" sz="1600" dirty="0">
                <a:latin typeface="Roboto" panose="02000000000000000000" pitchFamily="2" charset="0"/>
                <a:cs typeface="Poppins Light" panose="00000400000000000000" pitchFamily="2" charset="0"/>
              </a:rPr>
              <a:t>Konkurso kodas: </a:t>
            </a:r>
            <a:r>
              <a:rPr lang="lt-LT" sz="1600" b="1" dirty="0">
                <a:latin typeface="Roboto" panose="02000000000000000000" pitchFamily="2" charset="0"/>
                <a:cs typeface="Poppins Light" panose="00000400000000000000" pitchFamily="2" charset="0"/>
              </a:rPr>
              <a:t>JEP00425</a:t>
            </a:r>
            <a:br>
              <a:rPr lang="en-US" sz="1600" dirty="0">
                <a:latin typeface="Roboto" panose="02000000000000000000" pitchFamily="2" charset="0"/>
                <a:cs typeface="Poppins Light" panose="00000400000000000000" pitchFamily="2" charset="0"/>
              </a:rPr>
            </a:br>
            <a:br>
              <a:rPr lang="en-US" sz="1600" dirty="0">
                <a:solidFill>
                  <a:schemeClr val="tx1">
                    <a:lumMod val="65000"/>
                    <a:lumOff val="35000"/>
                  </a:schemeClr>
                </a:solidFill>
                <a:latin typeface="Roboto" panose="02000000000000000000" pitchFamily="2" charset="0"/>
                <a:cs typeface="Poppins Light" panose="00000400000000000000" pitchFamily="2" charset="0"/>
              </a:rPr>
            </a:br>
            <a:endParaRPr lang="en-US" sz="1600" dirty="0">
              <a:solidFill>
                <a:schemeClr val="tx1">
                  <a:lumMod val="65000"/>
                  <a:lumOff val="35000"/>
                </a:schemeClr>
              </a:solidFill>
              <a:latin typeface="Roboto" panose="02000000000000000000" pitchFamily="2" charset="0"/>
              <a:cs typeface="Poppins Light" panose="00000400000000000000" pitchFamily="2" charset="0"/>
            </a:endParaRPr>
          </a:p>
        </p:txBody>
      </p:sp>
      <p:grpSp>
        <p:nvGrpSpPr>
          <p:cNvPr id="3" name="Group 2">
            <a:extLst>
              <a:ext uri="{FF2B5EF4-FFF2-40B4-BE49-F238E27FC236}">
                <a16:creationId xmlns:a16="http://schemas.microsoft.com/office/drawing/2014/main" id="{BEF17AC3-2A62-4486-B52E-A367068F8307}"/>
              </a:ext>
            </a:extLst>
          </p:cNvPr>
          <p:cNvGrpSpPr/>
          <p:nvPr/>
        </p:nvGrpSpPr>
        <p:grpSpPr>
          <a:xfrm>
            <a:off x="7350984" y="1913893"/>
            <a:ext cx="3978236" cy="989926"/>
            <a:chOff x="7350984" y="1963907"/>
            <a:chExt cx="3978236" cy="989926"/>
          </a:xfrm>
        </p:grpSpPr>
        <p:sp>
          <p:nvSpPr>
            <p:cNvPr id="20" name="TextBox 19">
              <a:extLst>
                <a:ext uri="{FF2B5EF4-FFF2-40B4-BE49-F238E27FC236}">
                  <a16:creationId xmlns:a16="http://schemas.microsoft.com/office/drawing/2014/main" id="{F68D7CED-4B85-4D6D-8931-9703BA161CBD}"/>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Atsidarius sistemai</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21" name="Rectangle 20">
              <a:extLst>
                <a:ext uri="{FF2B5EF4-FFF2-40B4-BE49-F238E27FC236}">
                  <a16:creationId xmlns:a16="http://schemas.microsoft.com/office/drawing/2014/main" id="{60BA2AA8-B47C-4F15-B968-90C79E69C31A}"/>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latin typeface="Roboto" panose="02000000000000000000" pitchFamily="2" charset="0"/>
                  <a:cs typeface="Poppins Light" panose="00000400000000000000" pitchFamily="2" charset="0"/>
                </a:rPr>
                <a:t>Spauskite mygtuką</a:t>
              </a:r>
              <a:r>
                <a:rPr lang="lt-LT" sz="1400" dirty="0">
                  <a:solidFill>
                    <a:schemeClr val="tx1">
                      <a:lumMod val="65000"/>
                      <a:lumOff val="35000"/>
                    </a:schemeClr>
                  </a:solidFill>
                  <a:latin typeface="Roboto" panose="02000000000000000000" pitchFamily="2" charset="0"/>
                  <a:cs typeface="Poppins Light" panose="00000400000000000000" pitchFamily="2" charset="0"/>
                </a:rPr>
                <a:t>:</a:t>
              </a:r>
            </a:p>
            <a:p>
              <a:pPr>
                <a:lnSpc>
                  <a:spcPct val="130000"/>
                </a:lnSpc>
              </a:pPr>
              <a:endParaRPr lang="en-US" sz="1400" dirty="0">
                <a:solidFill>
                  <a:schemeClr val="tx1">
                    <a:lumMod val="65000"/>
                    <a:lumOff val="35000"/>
                  </a:schemeClr>
                </a:solidFill>
                <a:latin typeface="Roboto" panose="02000000000000000000" pitchFamily="2" charset="0"/>
                <a:cs typeface="Poppins Light" panose="00000400000000000000" pitchFamily="2" charset="0"/>
              </a:endParaRPr>
            </a:p>
          </p:txBody>
        </p:sp>
      </p:grpSp>
      <p:sp>
        <p:nvSpPr>
          <p:cNvPr id="8" name="TextBox 7">
            <a:extLst>
              <a:ext uri="{FF2B5EF4-FFF2-40B4-BE49-F238E27FC236}">
                <a16:creationId xmlns:a16="http://schemas.microsoft.com/office/drawing/2014/main" id="{D39A8107-178E-5249-45BF-35A48EA5FD3F}"/>
              </a:ext>
            </a:extLst>
          </p:cNvPr>
          <p:cNvSpPr txBox="1"/>
          <p:nvPr/>
        </p:nvSpPr>
        <p:spPr>
          <a:xfrm>
            <a:off x="6567707" y="1913893"/>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1.</a:t>
            </a:r>
            <a:endParaRPr lang="en-GB" sz="2800" b="1" dirty="0">
              <a:solidFill>
                <a:srgbClr val="0500E0"/>
              </a:solidFill>
              <a:latin typeface="Roboto" panose="02000000000000000000" pitchFamily="2" charset="0"/>
              <a:ea typeface="Roboto" panose="02000000000000000000" pitchFamily="2" charset="0"/>
            </a:endParaRPr>
          </a:p>
        </p:txBody>
      </p:sp>
      <p:pic>
        <p:nvPicPr>
          <p:cNvPr id="38" name="Picture 4">
            <a:extLst>
              <a:ext uri="{FF2B5EF4-FFF2-40B4-BE49-F238E27FC236}">
                <a16:creationId xmlns:a16="http://schemas.microsoft.com/office/drawing/2014/main" id="{09400667-7EDA-1C83-F2B9-EEFB85ADB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788" r="9154"/>
          <a:stretch>
            <a:fillRect/>
          </a:stretch>
        </p:blipFill>
        <p:spPr bwMode="auto">
          <a:xfrm>
            <a:off x="7451652" y="2601942"/>
            <a:ext cx="3240087" cy="454025"/>
          </a:xfrm>
          <a:prstGeom prst="rect">
            <a:avLst/>
          </a:prstGeom>
          <a:noFill/>
          <a:ln>
            <a:noFill/>
          </a:ln>
          <a:effectLst/>
          <a:extLst>
            <a:ext uri="{909E8E84-426E-40DD-AFC4-6F175D3DCCD1}">
              <a14:hiddenFill xmlns:a14="http://schemas.microsoft.com/office/drawing/2010/main">
                <a:blipFill dpi="0" rotWithShape="0">
                  <a:blip/>
                  <a:srcRect l="12788" r="9154"/>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1" name="Group 40">
            <a:extLst>
              <a:ext uri="{FF2B5EF4-FFF2-40B4-BE49-F238E27FC236}">
                <a16:creationId xmlns:a16="http://schemas.microsoft.com/office/drawing/2014/main" id="{4DED2A75-CCA6-2196-3687-2AD95B67168E}"/>
              </a:ext>
            </a:extLst>
          </p:cNvPr>
          <p:cNvGrpSpPr/>
          <p:nvPr/>
        </p:nvGrpSpPr>
        <p:grpSpPr>
          <a:xfrm>
            <a:off x="7350984" y="3432952"/>
            <a:ext cx="3978236" cy="709850"/>
            <a:chOff x="7350984" y="1963907"/>
            <a:chExt cx="3978236" cy="709850"/>
          </a:xfrm>
        </p:grpSpPr>
        <p:sp>
          <p:nvSpPr>
            <p:cNvPr id="42" name="TextBox 41">
              <a:extLst>
                <a:ext uri="{FF2B5EF4-FFF2-40B4-BE49-F238E27FC236}">
                  <a16:creationId xmlns:a16="http://schemas.microsoft.com/office/drawing/2014/main" id="{4B400B2F-D385-F78A-73D6-8E61920F0D69}"/>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Nukreipimas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3" name="Rectangle 42">
              <a:extLst>
                <a:ext uri="{FF2B5EF4-FFF2-40B4-BE49-F238E27FC236}">
                  <a16:creationId xmlns:a16="http://schemas.microsoft.com/office/drawing/2014/main" id="{F1204900-293C-77CD-CB97-F58572FAE8D0}"/>
                </a:ext>
              </a:extLst>
            </p:cNvPr>
            <p:cNvSpPr/>
            <p:nvPr/>
          </p:nvSpPr>
          <p:spPr>
            <a:xfrm>
              <a:off x="7350984" y="2326482"/>
              <a:ext cx="3978236" cy="347275"/>
            </a:xfrm>
            <a:prstGeom prst="rect">
              <a:avLst/>
            </a:prstGeom>
          </p:spPr>
          <p:txBody>
            <a:bodyPr wrap="square">
              <a:spAutoFit/>
            </a:bodyPr>
            <a:lstStyle/>
            <a:p>
              <a:pPr>
                <a:lnSpc>
                  <a:spcPct val="130000"/>
                </a:lnSpc>
              </a:pPr>
              <a:r>
                <a:rPr lang="lt-LT" sz="1400" dirty="0">
                  <a:latin typeface="Roboto" panose="02000000000000000000" pitchFamily="2" charset="0"/>
                  <a:cs typeface="Poppins Light" panose="00000400000000000000" pitchFamily="2" charset="0"/>
                </a:rPr>
                <a:t>Sistema nukreips į elektroninius valdžios vartus</a:t>
              </a:r>
              <a:endParaRPr lang="en-US" sz="1400" dirty="0">
                <a:latin typeface="Roboto" panose="02000000000000000000" pitchFamily="2" charset="0"/>
                <a:cs typeface="Poppins Light" panose="00000400000000000000" pitchFamily="2" charset="0"/>
              </a:endParaRPr>
            </a:p>
          </p:txBody>
        </p:sp>
      </p:grpSp>
      <p:sp>
        <p:nvSpPr>
          <p:cNvPr id="44" name="TextBox 43">
            <a:extLst>
              <a:ext uri="{FF2B5EF4-FFF2-40B4-BE49-F238E27FC236}">
                <a16:creationId xmlns:a16="http://schemas.microsoft.com/office/drawing/2014/main" id="{B8104867-73DF-CFB2-4FE2-48A224FEE9DF}"/>
              </a:ext>
            </a:extLst>
          </p:cNvPr>
          <p:cNvSpPr txBox="1"/>
          <p:nvPr/>
        </p:nvSpPr>
        <p:spPr>
          <a:xfrm>
            <a:off x="6567707" y="3403082"/>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2.</a:t>
            </a:r>
            <a:endParaRPr lang="en-GB" sz="2800" b="1" dirty="0">
              <a:solidFill>
                <a:srgbClr val="0500E0"/>
              </a:solidFill>
              <a:latin typeface="Roboto" panose="02000000000000000000" pitchFamily="2" charset="0"/>
              <a:ea typeface="Roboto" panose="02000000000000000000" pitchFamily="2" charset="0"/>
            </a:endParaRPr>
          </a:p>
        </p:txBody>
      </p:sp>
      <p:sp>
        <p:nvSpPr>
          <p:cNvPr id="45" name="TextBox 44">
            <a:extLst>
              <a:ext uri="{FF2B5EF4-FFF2-40B4-BE49-F238E27FC236}">
                <a16:creationId xmlns:a16="http://schemas.microsoft.com/office/drawing/2014/main" id="{B4132F32-FD12-FB89-34B7-990FB77460D2}"/>
              </a:ext>
            </a:extLst>
          </p:cNvPr>
          <p:cNvSpPr txBox="1"/>
          <p:nvPr/>
        </p:nvSpPr>
        <p:spPr>
          <a:xfrm>
            <a:off x="6567706" y="4546814"/>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3.</a:t>
            </a:r>
            <a:endParaRPr lang="en-GB" sz="2800" b="1" dirty="0">
              <a:solidFill>
                <a:srgbClr val="0500E0"/>
              </a:solidFill>
              <a:latin typeface="Roboto" panose="02000000000000000000" pitchFamily="2" charset="0"/>
              <a:ea typeface="Roboto" panose="02000000000000000000" pitchFamily="2" charset="0"/>
            </a:endParaRPr>
          </a:p>
        </p:txBody>
      </p:sp>
      <p:grpSp>
        <p:nvGrpSpPr>
          <p:cNvPr id="46" name="Group 45">
            <a:extLst>
              <a:ext uri="{FF2B5EF4-FFF2-40B4-BE49-F238E27FC236}">
                <a16:creationId xmlns:a16="http://schemas.microsoft.com/office/drawing/2014/main" id="{435BFDA4-9BF2-1769-62F1-60F9A4F599FC}"/>
              </a:ext>
            </a:extLst>
          </p:cNvPr>
          <p:cNvGrpSpPr/>
          <p:nvPr/>
        </p:nvGrpSpPr>
        <p:grpSpPr>
          <a:xfrm>
            <a:off x="7350984" y="4546814"/>
            <a:ext cx="3978236" cy="989926"/>
            <a:chOff x="7350984" y="1963907"/>
            <a:chExt cx="3978236" cy="989926"/>
          </a:xfrm>
        </p:grpSpPr>
        <p:sp>
          <p:nvSpPr>
            <p:cNvPr id="47" name="TextBox 46">
              <a:extLst>
                <a:ext uri="{FF2B5EF4-FFF2-40B4-BE49-F238E27FC236}">
                  <a16:creationId xmlns:a16="http://schemas.microsoft.com/office/drawing/2014/main" id="{350CF9FC-FC48-9DCF-27AE-F853426AA258}"/>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Prisijungimas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8" name="Rectangle 47">
              <a:extLst>
                <a:ext uri="{FF2B5EF4-FFF2-40B4-BE49-F238E27FC236}">
                  <a16:creationId xmlns:a16="http://schemas.microsoft.com/office/drawing/2014/main" id="{46C1A0C5-29F7-75FE-A0B0-B80B0CD7033F}"/>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latin typeface="Roboto" panose="02000000000000000000" pitchFamily="2" charset="0"/>
                  <a:cs typeface="Poppins Light" panose="00000400000000000000" pitchFamily="2" charset="0"/>
                </a:rPr>
                <a:t>Rinkitės „Verslo subjektas“ ir įveskite elektroninės bankininkystės duomenis</a:t>
              </a:r>
            </a:p>
          </p:txBody>
        </p:sp>
      </p:grpSp>
    </p:spTree>
    <p:extLst>
      <p:ext uri="{BB962C8B-B14F-4D97-AF65-F5344CB8AC3E}">
        <p14:creationId xmlns:p14="http://schemas.microsoft.com/office/powerpoint/2010/main" val="1482358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992CE-0E7A-5D43-8AB1-972227375147}"/>
              </a:ext>
            </a:extLst>
          </p:cNvPr>
          <p:cNvSpPr>
            <a:spLocks noGrp="1"/>
          </p:cNvSpPr>
          <p:nvPr>
            <p:ph type="title"/>
          </p:nvPr>
        </p:nvSpPr>
        <p:spPr>
          <a:xfrm>
            <a:off x="838199" y="365125"/>
            <a:ext cx="9287435" cy="1325563"/>
          </a:xfrm>
        </p:spPr>
        <p:txBody>
          <a:bodyPr/>
          <a:lstStyle/>
          <a:p>
            <a:r>
              <a:rPr lang="lt-LT" sz="3600" dirty="0">
                <a:solidFill>
                  <a:srgbClr val="0500E0"/>
                </a:solidFill>
              </a:rPr>
              <a:t>Prisijungimas prie </a:t>
            </a:r>
            <a:r>
              <a:rPr lang="lt-LT" sz="3600" dirty="0" err="1">
                <a:solidFill>
                  <a:srgbClr val="0500E0"/>
                </a:solidFill>
              </a:rPr>
              <a:t>SoPAS</a:t>
            </a:r>
            <a:endParaRPr lang="en-LT" sz="3600" dirty="0">
              <a:solidFill>
                <a:srgbClr val="0500E0"/>
              </a:solidFill>
            </a:endParaRPr>
          </a:p>
        </p:txBody>
      </p:sp>
      <p:pic>
        <p:nvPicPr>
          <p:cNvPr id="7" name="Picture 6">
            <a:extLst>
              <a:ext uri="{FF2B5EF4-FFF2-40B4-BE49-F238E27FC236}">
                <a16:creationId xmlns:a16="http://schemas.microsoft.com/office/drawing/2014/main" id="{B2DC0BD1-5B02-C37C-C58A-FC2205A15578}"/>
              </a:ext>
            </a:extLst>
          </p:cNvPr>
          <p:cNvPicPr>
            <a:picLocks noChangeAspect="1"/>
          </p:cNvPicPr>
          <p:nvPr/>
        </p:nvPicPr>
        <p:blipFill>
          <a:blip r:embed="rId2"/>
          <a:stretch>
            <a:fillRect/>
          </a:stretch>
        </p:blipFill>
        <p:spPr>
          <a:xfrm>
            <a:off x="570729" y="971207"/>
            <a:ext cx="5525271" cy="2457793"/>
          </a:xfrm>
          <a:prstGeom prst="rect">
            <a:avLst/>
          </a:prstGeom>
        </p:spPr>
      </p:pic>
      <p:sp>
        <p:nvSpPr>
          <p:cNvPr id="8" name="Rectangle 7">
            <a:extLst>
              <a:ext uri="{FF2B5EF4-FFF2-40B4-BE49-F238E27FC236}">
                <a16:creationId xmlns:a16="http://schemas.microsoft.com/office/drawing/2014/main" id="{6D1FC5FC-4769-A589-2351-478F13855750}"/>
              </a:ext>
            </a:extLst>
          </p:cNvPr>
          <p:cNvSpPr/>
          <p:nvPr/>
        </p:nvSpPr>
        <p:spPr>
          <a:xfrm>
            <a:off x="2627790" y="2556769"/>
            <a:ext cx="1562470" cy="807868"/>
          </a:xfrm>
          <a:prstGeom prst="rect">
            <a:avLst/>
          </a:prstGeom>
          <a:noFill/>
          <a:ln w="76200">
            <a:solidFill>
              <a:srgbClr val="FF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7CDE39A7-DF8B-781F-0627-1A614E20F6CC}"/>
              </a:ext>
            </a:extLst>
          </p:cNvPr>
          <p:cNvPicPr>
            <a:picLocks noChangeAspect="1"/>
          </p:cNvPicPr>
          <p:nvPr/>
        </p:nvPicPr>
        <p:blipFill>
          <a:blip r:embed="rId3"/>
          <a:stretch>
            <a:fillRect/>
          </a:stretch>
        </p:blipFill>
        <p:spPr>
          <a:xfrm>
            <a:off x="5663952" y="971207"/>
            <a:ext cx="6166471" cy="2847260"/>
          </a:xfrm>
          <a:prstGeom prst="rect">
            <a:avLst/>
          </a:prstGeom>
        </p:spPr>
      </p:pic>
      <p:pic>
        <p:nvPicPr>
          <p:cNvPr id="11" name="Picture 10">
            <a:extLst>
              <a:ext uri="{FF2B5EF4-FFF2-40B4-BE49-F238E27FC236}">
                <a16:creationId xmlns:a16="http://schemas.microsoft.com/office/drawing/2014/main" id="{AA47E31A-B284-C03E-4147-96CF8DA86428}"/>
              </a:ext>
            </a:extLst>
          </p:cNvPr>
          <p:cNvPicPr>
            <a:picLocks noChangeAspect="1"/>
          </p:cNvPicPr>
          <p:nvPr/>
        </p:nvPicPr>
        <p:blipFill>
          <a:blip r:embed="rId4"/>
          <a:stretch>
            <a:fillRect/>
          </a:stretch>
        </p:blipFill>
        <p:spPr>
          <a:xfrm>
            <a:off x="361577" y="3882831"/>
            <a:ext cx="6096000" cy="1961444"/>
          </a:xfrm>
          <a:prstGeom prst="rect">
            <a:avLst/>
          </a:prstGeom>
        </p:spPr>
      </p:pic>
      <p:pic>
        <p:nvPicPr>
          <p:cNvPr id="12" name="Picture 11">
            <a:extLst>
              <a:ext uri="{FF2B5EF4-FFF2-40B4-BE49-F238E27FC236}">
                <a16:creationId xmlns:a16="http://schemas.microsoft.com/office/drawing/2014/main" id="{0921D398-235E-5496-8A3F-DF9A586F79F1}"/>
              </a:ext>
            </a:extLst>
          </p:cNvPr>
          <p:cNvPicPr>
            <a:picLocks noChangeAspect="1"/>
          </p:cNvPicPr>
          <p:nvPr/>
        </p:nvPicPr>
        <p:blipFill>
          <a:blip r:embed="rId5"/>
          <a:stretch>
            <a:fillRect/>
          </a:stretch>
        </p:blipFill>
        <p:spPr>
          <a:xfrm>
            <a:off x="6457577" y="3882831"/>
            <a:ext cx="4184154" cy="2587753"/>
          </a:xfrm>
          <a:prstGeom prst="rect">
            <a:avLst/>
          </a:prstGeom>
        </p:spPr>
      </p:pic>
    </p:spTree>
    <p:extLst>
      <p:ext uri="{BB962C8B-B14F-4D97-AF65-F5344CB8AC3E}">
        <p14:creationId xmlns:p14="http://schemas.microsoft.com/office/powerpoint/2010/main" val="80932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18166" y="712460"/>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Prisijungimas pirmą kartą</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Pirmą kartą prie sistemos turi jungtis vadovas, kad būtų sukurta organizacijos paskyra</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4" name="Picture 3">
            <a:extLst>
              <a:ext uri="{FF2B5EF4-FFF2-40B4-BE49-F238E27FC236}">
                <a16:creationId xmlns:a16="http://schemas.microsoft.com/office/drawing/2014/main" id="{93E0F7C3-53B7-7F78-51B4-382D15786AAD}"/>
              </a:ext>
            </a:extLst>
          </p:cNvPr>
          <p:cNvPicPr>
            <a:picLocks noChangeAspect="1"/>
          </p:cNvPicPr>
          <p:nvPr/>
        </p:nvPicPr>
        <p:blipFill rotWithShape="1">
          <a:blip r:embed="rId2"/>
          <a:srcRect r="-8658"/>
          <a:stretch/>
        </p:blipFill>
        <p:spPr>
          <a:xfrm>
            <a:off x="277764" y="1809925"/>
            <a:ext cx="6517376" cy="3238150"/>
          </a:xfrm>
          <a:prstGeom prst="rect">
            <a:avLst/>
          </a:prstGeom>
        </p:spPr>
      </p:pic>
      <p:pic>
        <p:nvPicPr>
          <p:cNvPr id="5" name="Picture 4">
            <a:extLst>
              <a:ext uri="{FF2B5EF4-FFF2-40B4-BE49-F238E27FC236}">
                <a16:creationId xmlns:a16="http://schemas.microsoft.com/office/drawing/2014/main" id="{09B0B276-4461-81D6-0761-89D3AB70992E}"/>
              </a:ext>
            </a:extLst>
          </p:cNvPr>
          <p:cNvPicPr>
            <a:picLocks noChangeAspect="1"/>
          </p:cNvPicPr>
          <p:nvPr/>
        </p:nvPicPr>
        <p:blipFill>
          <a:blip r:embed="rId3"/>
          <a:stretch>
            <a:fillRect/>
          </a:stretch>
        </p:blipFill>
        <p:spPr>
          <a:xfrm>
            <a:off x="5729999" y="3151510"/>
            <a:ext cx="6184237" cy="3056343"/>
          </a:xfrm>
          <a:prstGeom prst="rect">
            <a:avLst/>
          </a:prstGeom>
        </p:spPr>
      </p:pic>
    </p:spTree>
    <p:extLst>
      <p:ext uri="{BB962C8B-B14F-4D97-AF65-F5344CB8AC3E}">
        <p14:creationId xmlns:p14="http://schemas.microsoft.com/office/powerpoint/2010/main" val="3258367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55993" y="628354"/>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Asmenų pridėjimas</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Prisijungti prie paskyros, joje pildyti, pasirašyti ar pateikti paraišką gali įgalioti asmenys</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grpSp>
        <p:nvGrpSpPr>
          <p:cNvPr id="2" name="Group 1">
            <a:extLst>
              <a:ext uri="{FF2B5EF4-FFF2-40B4-BE49-F238E27FC236}">
                <a16:creationId xmlns:a16="http://schemas.microsoft.com/office/drawing/2014/main" id="{8C3C25A4-60E0-8717-4114-7721947824B1}"/>
              </a:ext>
            </a:extLst>
          </p:cNvPr>
          <p:cNvGrpSpPr/>
          <p:nvPr/>
        </p:nvGrpSpPr>
        <p:grpSpPr>
          <a:xfrm>
            <a:off x="1960854" y="1912529"/>
            <a:ext cx="8345945" cy="4684713"/>
            <a:chOff x="1498611" y="2373924"/>
            <a:chExt cx="8345945" cy="4684713"/>
          </a:xfrm>
        </p:grpSpPr>
        <p:grpSp>
          <p:nvGrpSpPr>
            <p:cNvPr id="6" name="Group 5">
              <a:extLst>
                <a:ext uri="{FF2B5EF4-FFF2-40B4-BE49-F238E27FC236}">
                  <a16:creationId xmlns:a16="http://schemas.microsoft.com/office/drawing/2014/main" id="{DCC6F91E-69C7-1783-5E0E-A6FE2AD41313}"/>
                </a:ext>
              </a:extLst>
            </p:cNvPr>
            <p:cNvGrpSpPr/>
            <p:nvPr/>
          </p:nvGrpSpPr>
          <p:grpSpPr>
            <a:xfrm>
              <a:off x="1498611" y="2373924"/>
              <a:ext cx="8344694" cy="1905000"/>
              <a:chOff x="228600" y="2057400"/>
              <a:chExt cx="8612188" cy="2265506"/>
            </a:xfrm>
          </p:grpSpPr>
          <p:pic>
            <p:nvPicPr>
              <p:cNvPr id="8" name="Picture 7">
                <a:extLst>
                  <a:ext uri="{FF2B5EF4-FFF2-40B4-BE49-F238E27FC236}">
                    <a16:creationId xmlns:a16="http://schemas.microsoft.com/office/drawing/2014/main" id="{5100C797-514B-DDEF-9DB0-8124E7A70F04}"/>
                  </a:ext>
                </a:extLst>
              </p:cNvPr>
              <p:cNvPicPr>
                <a:picLocks noChangeAspect="1"/>
              </p:cNvPicPr>
              <p:nvPr/>
            </p:nvPicPr>
            <p:blipFill>
              <a:blip r:embed="rId2"/>
              <a:stretch>
                <a:fillRect/>
              </a:stretch>
            </p:blipFill>
            <p:spPr>
              <a:xfrm>
                <a:off x="307976" y="2057400"/>
                <a:ext cx="8532812" cy="2265506"/>
              </a:xfrm>
              <a:prstGeom prst="rect">
                <a:avLst/>
              </a:prstGeom>
            </p:spPr>
          </p:pic>
          <p:sp>
            <p:nvSpPr>
              <p:cNvPr id="9" name="Rectangle 8">
                <a:extLst>
                  <a:ext uri="{FF2B5EF4-FFF2-40B4-BE49-F238E27FC236}">
                    <a16:creationId xmlns:a16="http://schemas.microsoft.com/office/drawing/2014/main" id="{5EAAD8B2-99BB-4B25-A12F-998C6B7E73DB}"/>
                  </a:ext>
                </a:extLst>
              </p:cNvPr>
              <p:cNvSpPr/>
              <p:nvPr/>
            </p:nvSpPr>
            <p:spPr bwMode="auto">
              <a:xfrm>
                <a:off x="228600" y="3429000"/>
                <a:ext cx="1295400" cy="228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sp>
            <p:nvSpPr>
              <p:cNvPr id="10" name="Rectangle 9">
                <a:extLst>
                  <a:ext uri="{FF2B5EF4-FFF2-40B4-BE49-F238E27FC236}">
                    <a16:creationId xmlns:a16="http://schemas.microsoft.com/office/drawing/2014/main" id="{2029B44F-C8B9-68C2-8CEC-7400BC69BE8C}"/>
                  </a:ext>
                </a:extLst>
              </p:cNvPr>
              <p:cNvSpPr/>
              <p:nvPr/>
            </p:nvSpPr>
            <p:spPr bwMode="auto">
              <a:xfrm>
                <a:off x="1524000" y="2400300"/>
                <a:ext cx="1600200" cy="4953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grpSp>
        <p:pic>
          <p:nvPicPr>
            <p:cNvPr id="11" name="Picture 10">
              <a:extLst>
                <a:ext uri="{FF2B5EF4-FFF2-40B4-BE49-F238E27FC236}">
                  <a16:creationId xmlns:a16="http://schemas.microsoft.com/office/drawing/2014/main" id="{0C1240AF-C172-B546-8C1C-494606F48FB0}"/>
                </a:ext>
              </a:extLst>
            </p:cNvPr>
            <p:cNvPicPr>
              <a:picLocks noChangeAspect="1"/>
            </p:cNvPicPr>
            <p:nvPr/>
          </p:nvPicPr>
          <p:blipFill>
            <a:blip r:embed="rId3"/>
            <a:stretch>
              <a:fillRect/>
            </a:stretch>
          </p:blipFill>
          <p:spPr>
            <a:xfrm>
              <a:off x="1554569" y="4018200"/>
              <a:ext cx="8289987" cy="3040437"/>
            </a:xfrm>
            <a:prstGeom prst="rect">
              <a:avLst/>
            </a:prstGeom>
          </p:spPr>
        </p:pic>
      </p:grpSp>
    </p:spTree>
    <p:extLst>
      <p:ext uri="{BB962C8B-B14F-4D97-AF65-F5344CB8AC3E}">
        <p14:creationId xmlns:p14="http://schemas.microsoft.com/office/powerpoint/2010/main" val="3608252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546C2F-F9E8-883E-D08C-7C352EFF68A5}"/>
              </a:ext>
            </a:extLst>
          </p:cNvPr>
          <p:cNvSpPr txBox="1"/>
          <p:nvPr/>
        </p:nvSpPr>
        <p:spPr>
          <a:xfrm>
            <a:off x="2018165" y="516568"/>
            <a:ext cx="8155668" cy="58477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Paraiškos pildymo langas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6" name="Picture 5">
            <a:extLst>
              <a:ext uri="{FF2B5EF4-FFF2-40B4-BE49-F238E27FC236}">
                <a16:creationId xmlns:a16="http://schemas.microsoft.com/office/drawing/2014/main" id="{6C6BB896-5968-9AB1-91AF-532649D596AE}"/>
              </a:ext>
            </a:extLst>
          </p:cNvPr>
          <p:cNvPicPr>
            <a:picLocks noChangeAspect="1"/>
          </p:cNvPicPr>
          <p:nvPr/>
        </p:nvPicPr>
        <p:blipFill>
          <a:blip r:embed="rId2"/>
          <a:stretch>
            <a:fillRect/>
          </a:stretch>
        </p:blipFill>
        <p:spPr>
          <a:xfrm>
            <a:off x="1590045" y="1197214"/>
            <a:ext cx="9011908" cy="5144218"/>
          </a:xfrm>
          <a:prstGeom prst="rect">
            <a:avLst/>
          </a:prstGeom>
        </p:spPr>
      </p:pic>
    </p:spTree>
    <p:extLst>
      <p:ext uri="{BB962C8B-B14F-4D97-AF65-F5344CB8AC3E}">
        <p14:creationId xmlns:p14="http://schemas.microsoft.com/office/powerpoint/2010/main" val="412365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9AC39-06D1-B6C9-F693-E92B644525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8FC7FF3-BD18-869A-704D-92F36D0171F5}"/>
              </a:ext>
            </a:extLst>
          </p:cNvPr>
          <p:cNvPicPr>
            <a:picLocks noChangeAspect="1"/>
          </p:cNvPicPr>
          <p:nvPr/>
        </p:nvPicPr>
        <p:blipFill>
          <a:blip r:embed="rId2"/>
          <a:stretch>
            <a:fillRect/>
          </a:stretch>
        </p:blipFill>
        <p:spPr>
          <a:xfrm>
            <a:off x="1216675" y="310645"/>
            <a:ext cx="9281991" cy="5977804"/>
          </a:xfrm>
          <a:prstGeom prst="rect">
            <a:avLst/>
          </a:prstGeom>
        </p:spPr>
      </p:pic>
    </p:spTree>
    <p:extLst>
      <p:ext uri="{BB962C8B-B14F-4D97-AF65-F5344CB8AC3E}">
        <p14:creationId xmlns:p14="http://schemas.microsoft.com/office/powerpoint/2010/main" val="2497499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68865-7917-CDB9-8F94-A32B1DA4F3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C5B352-92F3-00D9-32B8-ADC5A1FB35B1}"/>
              </a:ext>
            </a:extLst>
          </p:cNvPr>
          <p:cNvPicPr>
            <a:picLocks noChangeAspect="1"/>
          </p:cNvPicPr>
          <p:nvPr/>
        </p:nvPicPr>
        <p:blipFill>
          <a:blip r:embed="rId2"/>
          <a:stretch>
            <a:fillRect/>
          </a:stretch>
        </p:blipFill>
        <p:spPr>
          <a:xfrm>
            <a:off x="1045007" y="520284"/>
            <a:ext cx="9826776" cy="5287849"/>
          </a:xfrm>
          <a:prstGeom prst="rect">
            <a:avLst/>
          </a:prstGeom>
        </p:spPr>
      </p:pic>
    </p:spTree>
    <p:extLst>
      <p:ext uri="{BB962C8B-B14F-4D97-AF65-F5344CB8AC3E}">
        <p14:creationId xmlns:p14="http://schemas.microsoft.com/office/powerpoint/2010/main" val="341898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B0ADE-6A3E-4DEC-CB45-B4C416875CD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8F50DFD-CB04-958B-6CFB-B2CD96D15CEC}"/>
              </a:ext>
            </a:extLst>
          </p:cNvPr>
          <p:cNvPicPr>
            <a:picLocks noChangeAspect="1"/>
          </p:cNvPicPr>
          <p:nvPr/>
        </p:nvPicPr>
        <p:blipFill>
          <a:blip r:embed="rId2"/>
          <a:stretch>
            <a:fillRect/>
          </a:stretch>
        </p:blipFill>
        <p:spPr>
          <a:xfrm>
            <a:off x="1222698" y="332629"/>
            <a:ext cx="9746603" cy="6034152"/>
          </a:xfrm>
          <a:prstGeom prst="rect">
            <a:avLst/>
          </a:prstGeom>
        </p:spPr>
      </p:pic>
    </p:spTree>
    <p:extLst>
      <p:ext uri="{BB962C8B-B14F-4D97-AF65-F5344CB8AC3E}">
        <p14:creationId xmlns:p14="http://schemas.microsoft.com/office/powerpoint/2010/main" val="298150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5" name="Rectangle 4">
            <a:extLst>
              <a:ext uri="{FF2B5EF4-FFF2-40B4-BE49-F238E27FC236}">
                <a16:creationId xmlns:a16="http://schemas.microsoft.com/office/drawing/2014/main" id="{0EE9656D-1403-B94F-520C-138897B4BBA6}"/>
              </a:ext>
            </a:extLst>
          </p:cNvPr>
          <p:cNvSpPr/>
          <p:nvPr/>
        </p:nvSpPr>
        <p:spPr>
          <a:xfrm>
            <a:off x="977900" y="3572685"/>
            <a:ext cx="3702956" cy="550920"/>
          </a:xfrm>
          <a:prstGeom prst="rect">
            <a:avLst/>
          </a:prstGeom>
        </p:spPr>
        <p:txBody>
          <a:bodyPr wrap="square">
            <a:spAutoFit/>
          </a:bodyPr>
          <a:lstStyle/>
          <a:p>
            <a:pPr>
              <a:lnSpc>
                <a:spcPct val="130000"/>
              </a:lnSpc>
            </a:pPr>
            <a:r>
              <a:rPr lang="en-US" sz="1200" dirty="0" err="1">
                <a:latin typeface="Roboto" panose="02000000000000000000" pitchFamily="2" charset="0"/>
                <a:ea typeface="Roboto" panose="02000000000000000000" pitchFamily="2" charset="0"/>
                <a:cs typeface="Open Sans" panose="020B0606030504020204" pitchFamily="34" charset="0"/>
              </a:rPr>
              <a:t>Parai</a:t>
            </a:r>
            <a:r>
              <a:rPr lang="lt-LT" sz="1200" dirty="0" err="1">
                <a:latin typeface="Roboto" panose="02000000000000000000" pitchFamily="2" charset="0"/>
                <a:ea typeface="Roboto" panose="02000000000000000000" pitchFamily="2" charset="0"/>
                <a:cs typeface="Open Sans" panose="020B0606030504020204" pitchFamily="34" charset="0"/>
              </a:rPr>
              <a:t>ška</a:t>
            </a:r>
            <a:r>
              <a:rPr lang="lt-LT" sz="1200" dirty="0">
                <a:latin typeface="Roboto" panose="02000000000000000000" pitchFamily="2" charset="0"/>
                <a:ea typeface="Roboto" panose="02000000000000000000" pitchFamily="2" charset="0"/>
                <a:cs typeface="Open Sans" panose="020B0606030504020204" pitchFamily="34" charset="0"/>
              </a:rPr>
              <a:t> automatiškai neišsisaugo. Paraiška išsaugoma paspaudžiant žalią mygtuką „Išsaugoti“.</a:t>
            </a:r>
            <a:endParaRPr lang="en-US" sz="1200" dirty="0">
              <a:latin typeface="Roboto" panose="02000000000000000000" pitchFamily="2" charset="0"/>
              <a:ea typeface="Roboto" panose="02000000000000000000" pitchFamily="2" charset="0"/>
              <a:cs typeface="Open Sans" panose="020B0606030504020204" pitchFamily="34"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569660"/>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Nepamirškite išsaugoti paraiškos</a:t>
            </a:r>
            <a:r>
              <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a:t>
            </a:r>
          </a:p>
        </p:txBody>
      </p:sp>
      <p:sp>
        <p:nvSpPr>
          <p:cNvPr id="2" name="TextBox 1">
            <a:extLst>
              <a:ext uri="{FF2B5EF4-FFF2-40B4-BE49-F238E27FC236}">
                <a16:creationId xmlns:a16="http://schemas.microsoft.com/office/drawing/2014/main" id="{E5A61B83-44AC-2414-2103-468611405FC5}"/>
              </a:ext>
            </a:extLst>
          </p:cNvPr>
          <p:cNvSpPr txBox="1"/>
          <p:nvPr/>
        </p:nvSpPr>
        <p:spPr>
          <a:xfrm>
            <a:off x="6510762" y="2093381"/>
            <a:ext cx="4613691" cy="2308324"/>
          </a:xfrm>
          <a:prstGeom prst="rect">
            <a:avLst/>
          </a:prstGeom>
          <a:noFill/>
        </p:spPr>
        <p:txBody>
          <a:bodyPr wrap="square" rtlCol="0">
            <a:spAutoFit/>
          </a:bodyPr>
          <a:lstStyle/>
          <a:p>
            <a:pPr algn="ctr"/>
            <a:r>
              <a:rPr lang="lt-LT" sz="1600" b="1" dirty="0">
                <a:solidFill>
                  <a:schemeClr val="accent2"/>
                </a:solidFill>
              </a:rPr>
              <a:t>Pildymo instrukcija:</a:t>
            </a:r>
          </a:p>
          <a:p>
            <a:pPr algn="ctr"/>
            <a:r>
              <a:rPr lang="pt-BR" sz="1600" dirty="0">
                <a:hlinkClick r:id="rId2">
                  <a:extLst>
                    <a:ext uri="{A12FA001-AC4F-418D-AE19-62706E023703}">
                      <ahyp:hlinkClr xmlns:ahyp="http://schemas.microsoft.com/office/drawing/2018/hyperlinkcolor" val="tx"/>
                    </a:ext>
                  </a:extLst>
                </a:hlinkClick>
              </a:rPr>
              <a:t>PRISIJUNGIMO PRIE SISTEMOS IR PARAISKOS PILDYMO INSTRUKCIJA2025.pdf</a:t>
            </a:r>
            <a:r>
              <a:rPr lang="lt-LT" sz="1600" dirty="0"/>
              <a:t> </a:t>
            </a:r>
          </a:p>
          <a:p>
            <a:pPr algn="ctr"/>
            <a:endParaRPr lang="lt-LT" sz="1600" b="1" dirty="0">
              <a:solidFill>
                <a:schemeClr val="accent2"/>
              </a:solidFill>
            </a:endParaRPr>
          </a:p>
          <a:p>
            <a:pPr algn="ctr"/>
            <a:r>
              <a:rPr lang="lt-LT" sz="1600" b="1" dirty="0">
                <a:solidFill>
                  <a:srgbClr val="0500E0"/>
                </a:solidFill>
              </a:rPr>
              <a:t>Paraiškos pildymas: </a:t>
            </a:r>
            <a:r>
              <a:rPr lang="lt-LT" sz="1600" dirty="0">
                <a:hlinkClick r:id="rId3">
                  <a:extLst>
                    <a:ext uri="{A12FA001-AC4F-418D-AE19-62706E023703}">
                      <ahyp:hlinkClr xmlns:ahyp="http://schemas.microsoft.com/office/drawing/2018/hyperlinkcolor" val="tx"/>
                    </a:ext>
                  </a:extLst>
                </a:hlinkClick>
              </a:rPr>
              <a:t>https://www.youtube.com/watch?v=ZtOLg5WZsyY</a:t>
            </a:r>
            <a:endParaRPr lang="lt-LT" sz="1600" dirty="0"/>
          </a:p>
          <a:p>
            <a:pPr algn="ctr"/>
            <a:endParaRPr lang="lt-LT" sz="1600" dirty="0">
              <a:solidFill>
                <a:srgbClr val="0500E0"/>
              </a:solidFill>
            </a:endParaRPr>
          </a:p>
          <a:p>
            <a:pPr algn="ctr"/>
            <a:r>
              <a:rPr lang="lt-LT" sz="1600" b="1" dirty="0">
                <a:solidFill>
                  <a:srgbClr val="0500E0"/>
                </a:solidFill>
              </a:rPr>
              <a:t>Sąmatos pildymas: </a:t>
            </a:r>
            <a:r>
              <a:rPr lang="lt-LT" sz="1600" dirty="0">
                <a:hlinkClick r:id="rId4">
                  <a:extLst>
                    <a:ext uri="{A12FA001-AC4F-418D-AE19-62706E023703}">
                      <ahyp:hlinkClr xmlns:ahyp="http://schemas.microsoft.com/office/drawing/2018/hyperlinkcolor" val="tx"/>
                    </a:ext>
                  </a:extLst>
                </a:hlinkClick>
              </a:rPr>
              <a:t>https://www.youtube.com/watch?v=ZsNnM0A0apk</a:t>
            </a:r>
            <a:r>
              <a:rPr lang="lt-LT" sz="1600" dirty="0"/>
              <a:t> </a:t>
            </a:r>
            <a:endParaRPr lang="en-GB" sz="1600" dirty="0"/>
          </a:p>
        </p:txBody>
      </p:sp>
    </p:spTree>
    <p:extLst>
      <p:ext uri="{BB962C8B-B14F-4D97-AF65-F5344CB8AC3E}">
        <p14:creationId xmlns:p14="http://schemas.microsoft.com/office/powerpoint/2010/main" val="4190995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218413" y="2532440"/>
            <a:ext cx="7898609" cy="2308324"/>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ATRANKOS KONKURSO NUOSTATAI</a:t>
            </a:r>
          </a:p>
          <a:p>
            <a:pPr algn="ctr"/>
            <a:endPar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922845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9121334">
            <a:off x="8114238" y="1397188"/>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333500" y="2097974"/>
            <a:ext cx="5097794" cy="584775"/>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ATRANKOS TIKSLAS</a:t>
            </a:r>
            <a:r>
              <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 </a:t>
            </a:r>
          </a:p>
        </p:txBody>
      </p:sp>
      <p:sp>
        <p:nvSpPr>
          <p:cNvPr id="4" name="Rectangle 3">
            <a:extLst>
              <a:ext uri="{FF2B5EF4-FFF2-40B4-BE49-F238E27FC236}">
                <a16:creationId xmlns:a16="http://schemas.microsoft.com/office/drawing/2014/main" id="{9A33459A-B157-4BA3-875F-A51EA45AF45C}"/>
              </a:ext>
            </a:extLst>
          </p:cNvPr>
          <p:cNvSpPr/>
          <p:nvPr/>
        </p:nvSpPr>
        <p:spPr>
          <a:xfrm>
            <a:off x="1333500" y="3073838"/>
            <a:ext cx="7434943" cy="2957797"/>
          </a:xfrm>
          <a:prstGeom prst="rect">
            <a:avLst/>
          </a:prstGeom>
        </p:spPr>
        <p:txBody>
          <a:bodyPr wrap="square">
            <a:spAutoFit/>
          </a:bodyPr>
          <a:lstStyle/>
          <a:p>
            <a:pPr algn="just">
              <a:lnSpc>
                <a:spcPts val="2500"/>
              </a:lnSpc>
              <a:buClrTx/>
              <a:buFontTx/>
              <a:buNone/>
            </a:pPr>
            <a:r>
              <a:rPr lang="lt-LT" b="1" dirty="0"/>
              <a:t>atrinkti ir finansuoti projektus, kuriuos įgyvendinant vykdomas nuoseklus emocinės (psichologinės) pagalbos telefonu, susirašinėjant internetu trumpaisiais pranešimais (angl. </a:t>
            </a:r>
            <a:r>
              <a:rPr lang="lt-LT" b="1" dirty="0" err="1"/>
              <a:t>chat</a:t>
            </a:r>
            <a:r>
              <a:rPr lang="lt-LT" b="1" dirty="0"/>
              <a:t>) ir susirašinėjant laiškais teikimas vaikams, jauniems žmonėms, pagyvenusiems asmenims, moterims, smurtą artimoje aplinkoje patyrusiems asmenims, krizę išgyvenantiems asmenims, užtikrinamas nuolatinis savanorių rengimas emocinės (psichologinės) pagalbos telefonu, susirašinėjant internetu trumpaisiais pranešimais (angl. </a:t>
            </a:r>
            <a:r>
              <a:rPr lang="lt-LT" b="1" dirty="0" err="1"/>
              <a:t>chat</a:t>
            </a:r>
            <a:r>
              <a:rPr lang="lt-LT" b="1" dirty="0"/>
              <a:t>) ir susirašinėjant laiškais teikimui, vykdomas emocinės pagalbos teikimo veiklų viešinimas bei vykdoma teikiamų paslaugų plėtra.</a:t>
            </a:r>
            <a:endParaRPr lang="lt-LT" altLang="en-US" sz="1800" b="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4153155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8DC32CC-C0C5-420F-9DA8-FC61C0520272}"/>
              </a:ext>
            </a:extLst>
          </p:cNvPr>
          <p:cNvSpPr/>
          <p:nvPr/>
        </p:nvSpPr>
        <p:spPr>
          <a:xfrm>
            <a:off x="6966988" y="3262479"/>
            <a:ext cx="4644441" cy="907428"/>
          </a:xfrm>
          <a:prstGeom prst="rect">
            <a:avLst/>
          </a:prstGeom>
        </p:spPr>
        <p:txBody>
          <a:bodyPr wrap="square">
            <a:spAutoFit/>
          </a:bodyPr>
          <a:lstStyle/>
          <a:p>
            <a:pPr>
              <a:lnSpc>
                <a:spcPct val="130000"/>
              </a:lnSpc>
            </a:pPr>
            <a:r>
              <a:rPr lang="lt-LT" sz="1400" dirty="0">
                <a:latin typeface="Roboto" panose="02000000000000000000" pitchFamily="2" charset="0"/>
                <a:ea typeface="Roboto" panose="02000000000000000000" pitchFamily="2" charset="0"/>
                <a:cs typeface="Open Sans" panose="020B0606030504020204" pitchFamily="34" charset="0"/>
              </a:rPr>
              <a:t>Projekto vykdymo laikotarpis bei tinkamomis finansuoti laikomos išlaidos, patirtos ir apmokėtos </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nuo 202</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7</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m. </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sausio</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1 d. iki 202</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7</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m. </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gruodžio</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31 d.</a:t>
            </a:r>
            <a:endParaRPr lang="lt-LT" sz="1400" b="1" dirty="0">
              <a:latin typeface="Roboto" panose="02000000000000000000" pitchFamily="2" charset="0"/>
              <a:ea typeface="Roboto" panose="02000000000000000000" pitchFamily="2" charset="0"/>
              <a:cs typeface="Roboto" panose="02000000000000000000" pitchFamily="2" charset="0"/>
            </a:endParaRPr>
          </a:p>
        </p:txBody>
      </p:sp>
      <p:sp>
        <p:nvSpPr>
          <p:cNvPr id="60" name="Rectangle 59">
            <a:extLst>
              <a:ext uri="{FF2B5EF4-FFF2-40B4-BE49-F238E27FC236}">
                <a16:creationId xmlns:a16="http://schemas.microsoft.com/office/drawing/2014/main" id="{31F91E5E-5FBF-4618-A24E-CC11F82EC9D7}"/>
              </a:ext>
            </a:extLst>
          </p:cNvPr>
          <p:cNvSpPr/>
          <p:nvPr/>
        </p:nvSpPr>
        <p:spPr>
          <a:xfrm>
            <a:off x="6966988" y="1955362"/>
            <a:ext cx="4109984" cy="1077218"/>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Projekto vykdymo laikotarpis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52" name="Rectangle 51">
            <a:extLst>
              <a:ext uri="{FF2B5EF4-FFF2-40B4-BE49-F238E27FC236}">
                <a16:creationId xmlns:a16="http://schemas.microsoft.com/office/drawing/2014/main" id="{2C3C0CB1-F8A9-42B4-9E94-151C1D23BD0F}"/>
              </a:ext>
            </a:extLst>
          </p:cNvPr>
          <p:cNvSpPr/>
          <p:nvPr/>
        </p:nvSpPr>
        <p:spPr>
          <a:xfrm>
            <a:off x="4463191" y="4778179"/>
            <a:ext cx="521771" cy="400110"/>
          </a:xfrm>
          <a:prstGeom prst="rect">
            <a:avLst/>
          </a:prstGeom>
        </p:spPr>
        <p:txBody>
          <a:bodyPr wrap="square">
            <a:spAutoFit/>
          </a:bodyPr>
          <a:lstStyle/>
          <a:p>
            <a:pPr algn="ctr"/>
            <a:r>
              <a:rPr lang="en-US" sz="2000" b="1" dirty="0">
                <a:solidFill>
                  <a:schemeClr val="bg1"/>
                </a:solidFill>
                <a:latin typeface="Roboto" panose="02000000000000000000" pitchFamily="2" charset="0"/>
                <a:ea typeface="Roboto" panose="02000000000000000000" pitchFamily="2" charset="0"/>
                <a:cs typeface="Open Sans" panose="020B0606030504020204" pitchFamily="34" charset="0"/>
              </a:rPr>
              <a:t>¢</a:t>
            </a:r>
          </a:p>
        </p:txBody>
      </p:sp>
      <p:sp>
        <p:nvSpPr>
          <p:cNvPr id="55" name="Rectangle 54">
            <a:extLst>
              <a:ext uri="{FF2B5EF4-FFF2-40B4-BE49-F238E27FC236}">
                <a16:creationId xmlns:a16="http://schemas.microsoft.com/office/drawing/2014/main" id="{5B5A7B3F-8716-4A14-B641-557A3478767C}"/>
              </a:ext>
            </a:extLst>
          </p:cNvPr>
          <p:cNvSpPr/>
          <p:nvPr/>
        </p:nvSpPr>
        <p:spPr>
          <a:xfrm>
            <a:off x="5255891" y="4058082"/>
            <a:ext cx="459420" cy="369332"/>
          </a:xfrm>
          <a:prstGeom prst="rect">
            <a:avLst/>
          </a:prstGeom>
        </p:spPr>
        <p:txBody>
          <a:bodyPr wrap="square">
            <a:spAutoFit/>
          </a:bodyPr>
          <a:lstStyle/>
          <a:p>
            <a:pPr algn="ctr"/>
            <a:r>
              <a:rPr lang="en-US" b="1" dirty="0">
                <a:solidFill>
                  <a:schemeClr val="bg1"/>
                </a:solidFill>
                <a:latin typeface="Roboto" panose="02000000000000000000" pitchFamily="2" charset="0"/>
                <a:ea typeface="Roboto" panose="02000000000000000000" pitchFamily="2" charset="0"/>
                <a:cs typeface="Open Sans" panose="020B0606030504020204" pitchFamily="34" charset="0"/>
              </a:rPr>
              <a:t>¥</a:t>
            </a:r>
          </a:p>
        </p:txBody>
      </p:sp>
      <p:pic>
        <p:nvPicPr>
          <p:cNvPr id="37" name="Graphic 36">
            <a:extLst>
              <a:ext uri="{FF2B5EF4-FFF2-40B4-BE49-F238E27FC236}">
                <a16:creationId xmlns:a16="http://schemas.microsoft.com/office/drawing/2014/main" id="{A71E5B30-BF50-3644-9317-9D27F589F5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754723">
            <a:off x="1120664" y="428033"/>
            <a:ext cx="4123865" cy="5209093"/>
          </a:xfrm>
          <a:prstGeom prst="rect">
            <a:avLst/>
          </a:prstGeom>
        </p:spPr>
      </p:pic>
    </p:spTree>
    <p:extLst>
      <p:ext uri="{BB962C8B-B14F-4D97-AF65-F5344CB8AC3E}">
        <p14:creationId xmlns:p14="http://schemas.microsoft.com/office/powerpoint/2010/main" val="2981824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8422604">
            <a:off x="8505005" y="532882"/>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317531" y="970819"/>
            <a:ext cx="6797039" cy="584775"/>
          </a:xfrm>
          <a:prstGeom prst="rect">
            <a:avLst/>
          </a:prstGeom>
        </p:spPr>
        <p:txBody>
          <a:bodyPr wrap="square">
            <a:spAutoFit/>
          </a:bodyPr>
          <a:lstStyle/>
          <a:p>
            <a:r>
              <a:rPr lang="lt-LT" sz="3200" b="1" dirty="0">
                <a:solidFill>
                  <a:srgbClr val="0500E0"/>
                </a:solidFill>
                <a:latin typeface="Roboto" panose="02000000000000000000" pitchFamily="2" charset="0"/>
                <a:ea typeface="Roboto" panose="02000000000000000000" pitchFamily="2" charset="0"/>
                <a:cs typeface="Open Sans" panose="020B0606030504020204" pitchFamily="34" charset="0"/>
              </a:rPr>
              <a:t>KONKURSO FINANSAVIMAS</a:t>
            </a:r>
            <a:endParaRPr lang="en-US" sz="3200" b="1" dirty="0">
              <a:solidFill>
                <a:srgbClr val="0500E0"/>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9A33459A-B157-4BA3-875F-A51EA45AF45C}"/>
              </a:ext>
            </a:extLst>
          </p:cNvPr>
          <p:cNvSpPr/>
          <p:nvPr/>
        </p:nvSpPr>
        <p:spPr>
          <a:xfrm>
            <a:off x="1317531" y="1993992"/>
            <a:ext cx="7591578" cy="1490152"/>
          </a:xfrm>
          <a:prstGeom prst="rect">
            <a:avLst/>
          </a:prstGeom>
        </p:spPr>
        <p:txBody>
          <a:bodyPr wrap="square">
            <a:spAutoFit/>
          </a:bodyPr>
          <a:lstStyle/>
          <a:p>
            <a:pPr marL="0" marR="0" algn="just">
              <a:lnSpc>
                <a:spcPts val="2200"/>
              </a:lnSpc>
              <a:spcBef>
                <a:spcPts val="0"/>
              </a:spcBef>
              <a:spcAft>
                <a:spcPts val="0"/>
              </a:spcAft>
            </a:pPr>
            <a:r>
              <a:rPr lang="lt-LT" dirty="0">
                <a:solidFill>
                  <a:srgbClr val="000000"/>
                </a:solidFill>
                <a:latin typeface="Roboto" panose="02000000000000000000" pitchFamily="2" charset="0"/>
                <a:ea typeface="Roboto" panose="02000000000000000000" pitchFamily="2" charset="0"/>
                <a:cs typeface="Roboto" panose="02000000000000000000" pitchFamily="2" charset="0"/>
              </a:rPr>
              <a:t>Konkursui numatyta skirti valstybės biudžeto lėšų suma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 633 000</a:t>
            </a:r>
            <a:r>
              <a:rPr lang="en-US" b="1"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Eur</a:t>
            </a:r>
          </a:p>
          <a:p>
            <a:pPr marL="0" marR="0" algn="just">
              <a:lnSpc>
                <a:spcPts val="2200"/>
              </a:lnSpc>
              <a:spcBef>
                <a:spcPts val="0"/>
              </a:spcBef>
              <a:spcAft>
                <a:spcPts val="0"/>
              </a:spcAft>
            </a:pPr>
            <a:endParaRPr lang="lt-LT"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marL="0" marR="0" algn="just">
              <a:lnSpc>
                <a:spcPts val="2200"/>
              </a:lnSpc>
              <a:spcBef>
                <a:spcPts val="0"/>
              </a:spcBef>
              <a:spcAft>
                <a:spcPts val="0"/>
              </a:spcAft>
            </a:pP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Didžiausia </a:t>
            </a:r>
            <a:r>
              <a:rPr lang="lt-LT" dirty="0">
                <a:solidFill>
                  <a:srgbClr val="000000"/>
                </a:solidFill>
                <a:latin typeface="Roboto" panose="02000000000000000000" pitchFamily="2" charset="0"/>
                <a:ea typeface="Roboto" panose="02000000000000000000" pitchFamily="2" charset="0"/>
                <a:cs typeface="Roboto" panose="02000000000000000000" pitchFamily="2" charset="0"/>
              </a:rPr>
              <a:t>vienam projektui galima skirti suma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 633 000</a:t>
            </a:r>
            <a:r>
              <a:rPr lang="en-US" b="1"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eurų. </a:t>
            </a:r>
            <a:endParaRPr lang="en-US"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marL="0" marR="0" algn="just">
              <a:lnSpc>
                <a:spcPts val="2200"/>
              </a:lnSpc>
              <a:spcBef>
                <a:spcPts val="0"/>
              </a:spcBef>
              <a:spcAft>
                <a:spcPts val="0"/>
              </a:spcAft>
            </a:pP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Mažiausia </a:t>
            </a:r>
            <a:r>
              <a:rPr lang="lt-LT" dirty="0">
                <a:solidFill>
                  <a:srgbClr val="000000"/>
                </a:solidFill>
                <a:latin typeface="Roboto" panose="02000000000000000000" pitchFamily="2" charset="0"/>
                <a:ea typeface="Roboto" panose="02000000000000000000" pitchFamily="2" charset="0"/>
                <a:cs typeface="Roboto" panose="02000000000000000000" pitchFamily="2" charset="0"/>
              </a:rPr>
              <a:t>vienam projektui galima skirti lėšų suma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 316 500</a:t>
            </a:r>
            <a:r>
              <a:rPr lang="en-US" b="1"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eurų. </a:t>
            </a:r>
          </a:p>
          <a:p>
            <a:pPr marL="0" marR="0" algn="just">
              <a:lnSpc>
                <a:spcPts val="2200"/>
              </a:lnSpc>
              <a:spcBef>
                <a:spcPts val="0"/>
              </a:spcBef>
              <a:spcAft>
                <a:spcPts val="0"/>
              </a:spcAft>
            </a:pPr>
            <a:endParaRPr lang="lt-LT" sz="1800" b="0" i="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5009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615411"/>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dirty="0">
                <a:solidFill>
                  <a:schemeClr val="accent1"/>
                </a:solidFill>
                <a:latin typeface="Roboto" panose="02000000000000000000" pitchFamily="2" charset="0"/>
                <a:ea typeface="Roboto" panose="02000000000000000000" pitchFamily="2" charset="0"/>
                <a:cs typeface="Open Sans" panose="020B0606030504020204" pitchFamily="34" charset="0"/>
              </a:rPr>
              <a:t>KONKURSO BŪDU FINANSUOTINOS VEIKLOS</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585271113"/>
              </p:ext>
            </p:extLst>
          </p:nvPr>
        </p:nvGraphicFramePr>
        <p:xfrm>
          <a:off x="634205" y="1077078"/>
          <a:ext cx="10923590" cy="5493146"/>
        </p:xfrm>
        <a:graphic>
          <a:graphicData uri="http://schemas.openxmlformats.org/drawingml/2006/table">
            <a:tbl>
              <a:tblPr firstRow="1" bandRow="1">
                <a:tableStyleId>{5C22544A-7EE6-4342-B048-85BDC9FD1C3A}</a:tableStyleId>
              </a:tblPr>
              <a:tblGrid>
                <a:gridCol w="827032">
                  <a:extLst>
                    <a:ext uri="{9D8B030D-6E8A-4147-A177-3AD203B41FA5}">
                      <a16:colId xmlns:a16="http://schemas.microsoft.com/office/drawing/2014/main" val="3369468092"/>
                    </a:ext>
                  </a:extLst>
                </a:gridCol>
                <a:gridCol w="10096558">
                  <a:extLst>
                    <a:ext uri="{9D8B030D-6E8A-4147-A177-3AD203B41FA5}">
                      <a16:colId xmlns:a16="http://schemas.microsoft.com/office/drawing/2014/main" val="691696851"/>
                    </a:ext>
                  </a:extLst>
                </a:gridCol>
              </a:tblGrid>
              <a:tr h="444368">
                <a:tc gridSpan="2">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Nuostatų 1</a:t>
                      </a:r>
                      <a:r>
                        <a:rPr lang="en-US" sz="1600" dirty="0">
                          <a:latin typeface="Roboto" panose="02000000000000000000" pitchFamily="2" charset="0"/>
                          <a:ea typeface="Roboto" panose="02000000000000000000" pitchFamily="2" charset="0"/>
                          <a:cs typeface="Roboto" panose="02000000000000000000" pitchFamily="2" charset="0"/>
                        </a:rPr>
                        <a:t>8</a:t>
                      </a:r>
                      <a:r>
                        <a:rPr lang="lt-LT" sz="1600" dirty="0">
                          <a:latin typeface="Roboto" panose="02000000000000000000" pitchFamily="2" charset="0"/>
                          <a:ea typeface="Roboto" panose="02000000000000000000" pitchFamily="2" charset="0"/>
                          <a:cs typeface="Roboto" panose="02000000000000000000" pitchFamily="2" charset="0"/>
                        </a:rPr>
                        <a:t> punktas: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rPr>
                        <a:t>Nuostatų 15 punktas:</a:t>
                      </a:r>
                      <a:endParaRPr lang="en-GB" sz="16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525962486"/>
                  </a:ext>
                </a:extLst>
              </a:tr>
              <a:tr h="1182918">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8</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emocinės (psichologinės) pagalbos telefonu organizavimas ir teikimas visoms šioms tikslinėms grupėms: vaikai, jauni žmonės, pagyvenę asmenys, moterys, smurtą artimoje aplinkoje patyrę asmenys, krizę išgyvenantys asmenys;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4228973390"/>
                  </a:ext>
                </a:extLst>
              </a:tr>
              <a:tr h="1115544">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8</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emocinės (psichologinės) pagalbos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ir (ar) susirašinėjant laiškais organizavimas ir teikimas visoms šioms tikslinėms grupėms: vaikai, jauni žmonės, pagyvenę asmenys, krizę išgyvenantys asmenys, moterys ir smurtą artimoje aplinkoje patyrę asmenys;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829065009"/>
                  </a:ext>
                </a:extLst>
              </a:tr>
              <a:tr h="1115544">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8</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savanorių rengimas teikti emocinę (psichologinę) pagalbą telefonu ir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ir jų veiklos, teikiant emocinę (psichologinę) pagalbą telefonu ir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 koordinavimas;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891519217"/>
                  </a:ext>
                </a:extLst>
              </a:tr>
              <a:tr h="600678">
                <a:tc>
                  <a:txBody>
                    <a:bodyPr/>
                    <a:lstStyle/>
                    <a:p>
                      <a:r>
                        <a:rPr lang="en-GB" sz="1500" dirty="0">
                          <a:latin typeface="Roboto" panose="02000000000000000000" pitchFamily="2" charset="0"/>
                          <a:ea typeface="Roboto" panose="02000000000000000000" pitchFamily="2" charset="0"/>
                          <a:cs typeface="Roboto" panose="02000000000000000000" pitchFamily="2" charset="0"/>
                        </a:rPr>
                        <a:t>18.4.</a:t>
                      </a:r>
                    </a:p>
                  </a:txBody>
                  <a:tcPr anchor="ctr"/>
                </a:tc>
                <a:tc>
                  <a:txBody>
                    <a:bodyPr/>
                    <a:lstStyle/>
                    <a:p>
                      <a:r>
                        <a:rPr lang="lt-LT" sz="1800" b="0" i="0" kern="1200" dirty="0">
                          <a:solidFill>
                            <a:schemeClr val="dk1"/>
                          </a:solidFill>
                          <a:effectLst/>
                          <a:latin typeface="+mn-lt"/>
                          <a:ea typeface="+mn-ea"/>
                          <a:cs typeface="+mn-cs"/>
                        </a:rPr>
                        <a:t>emocinės (psichologinės) pagalbos teikimo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 bei su tuo susijusių įgyvendinamų veiklų viešinimas;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497070119"/>
                  </a:ext>
                </a:extLst>
              </a:tr>
              <a:tr h="848340">
                <a:tc>
                  <a:txBody>
                    <a:bodyPr/>
                    <a:lstStyle/>
                    <a:p>
                      <a:r>
                        <a:rPr lang="en-GB" sz="1500" dirty="0">
                          <a:latin typeface="Roboto" panose="02000000000000000000" pitchFamily="2" charset="0"/>
                          <a:ea typeface="Roboto" panose="02000000000000000000" pitchFamily="2" charset="0"/>
                          <a:cs typeface="Roboto" panose="02000000000000000000" pitchFamily="2" charset="0"/>
                        </a:rPr>
                        <a:t>18.5.</a:t>
                      </a:r>
                    </a:p>
                  </a:txBody>
                  <a:tcPr anchor="ctr"/>
                </a:tc>
                <a:tc>
                  <a:txBody>
                    <a:bodyPr/>
                    <a:lstStyle/>
                    <a:p>
                      <a:r>
                        <a:rPr lang="lt-LT" sz="1800" b="0" i="0" kern="1200" dirty="0">
                          <a:solidFill>
                            <a:schemeClr val="dk1"/>
                          </a:solidFill>
                          <a:effectLst/>
                          <a:latin typeface="+mn-lt"/>
                          <a:ea typeface="+mn-ea"/>
                          <a:cs typeface="+mn-cs"/>
                        </a:rPr>
                        <a:t>teikiamų paslaugų tobulinimas, diegiant reikalingus technologinius sprendimus, paslaugų vykdymo stebėsena.</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042201063"/>
                  </a:ext>
                </a:extLst>
              </a:tr>
            </a:tbl>
          </a:graphicData>
        </a:graphic>
      </p:graphicFrame>
    </p:spTree>
    <p:extLst>
      <p:ext uri="{BB962C8B-B14F-4D97-AF65-F5344CB8AC3E}">
        <p14:creationId xmlns:p14="http://schemas.microsoft.com/office/powerpoint/2010/main" val="2972527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798435"/>
            <a:ext cx="8155668" cy="830997"/>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dirty="0">
                <a:solidFill>
                  <a:schemeClr val="accent1"/>
                </a:solidFill>
                <a:latin typeface="Roboto" panose="02000000000000000000" pitchFamily="2" charset="0"/>
                <a:ea typeface="Roboto" panose="02000000000000000000" pitchFamily="2" charset="0"/>
                <a:cs typeface="Open Sans" panose="020B0606030504020204" pitchFamily="34" charset="0"/>
              </a:rPr>
              <a:t>KONKURSUI TEIKIAMI PROJEKTAI PRIVALO ATITIKTI VISAS ŠIAS SĄLYGAS</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1052919240"/>
              </p:ext>
            </p:extLst>
          </p:nvPr>
        </p:nvGraphicFramePr>
        <p:xfrm>
          <a:off x="780433" y="1874886"/>
          <a:ext cx="10990092" cy="4814291"/>
        </p:xfrm>
        <a:graphic>
          <a:graphicData uri="http://schemas.openxmlformats.org/drawingml/2006/table">
            <a:tbl>
              <a:tblPr firstRow="1" bandRow="1">
                <a:tableStyleId>{5C22544A-7EE6-4342-B048-85BDC9FD1C3A}</a:tableStyleId>
              </a:tblPr>
              <a:tblGrid>
                <a:gridCol w="886819">
                  <a:extLst>
                    <a:ext uri="{9D8B030D-6E8A-4147-A177-3AD203B41FA5}">
                      <a16:colId xmlns:a16="http://schemas.microsoft.com/office/drawing/2014/main" val="1973895950"/>
                    </a:ext>
                  </a:extLst>
                </a:gridCol>
                <a:gridCol w="10103273">
                  <a:extLst>
                    <a:ext uri="{9D8B030D-6E8A-4147-A177-3AD203B41FA5}">
                      <a16:colId xmlns:a16="http://schemas.microsoft.com/office/drawing/2014/main" val="691696851"/>
                    </a:ext>
                  </a:extLst>
                </a:gridCol>
              </a:tblGrid>
              <a:tr h="609782">
                <a:tc gridSpan="2">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Nuostatų 1</a:t>
                      </a:r>
                      <a:r>
                        <a:rPr lang="en-US" sz="1600" dirty="0">
                          <a:latin typeface="Roboto" panose="02000000000000000000" pitchFamily="2" charset="0"/>
                          <a:ea typeface="Roboto" panose="02000000000000000000" pitchFamily="2" charset="0"/>
                          <a:cs typeface="Roboto" panose="02000000000000000000" pitchFamily="2" charset="0"/>
                        </a:rPr>
                        <a:t>9</a:t>
                      </a:r>
                      <a:r>
                        <a:rPr lang="lt-LT" sz="1600" dirty="0">
                          <a:latin typeface="Roboto" panose="02000000000000000000" pitchFamily="2" charset="0"/>
                          <a:ea typeface="Roboto" panose="02000000000000000000" pitchFamily="2" charset="0"/>
                          <a:cs typeface="Roboto" panose="02000000000000000000" pitchFamily="2" charset="0"/>
                        </a:rPr>
                        <a:t> punktas: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rPr>
                        <a:t>Nuostatų 16 punktas:</a:t>
                      </a:r>
                      <a:endParaRPr lang="en-GB" sz="16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525962486"/>
                  </a:ext>
                </a:extLst>
              </a:tr>
              <a:tr h="1330515">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9</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pareiškėjas, projekto vykdytojas, numatydamas ir įgyvendindamas projektą, visa apimtimi planuoja vykdyti visas Nuostatų 18 punkte ir jo papunkčiuose nurodytas veiklas;</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4228973390"/>
                  </a:ext>
                </a:extLst>
              </a:tr>
              <a:tr h="1436997">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9</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emocinė (psichologinė) pagalba telefonu visoms Nuostatų 18.1 papunktyje nurodytoms tikslinėms grupėms, pagal Nuostatų 25.1.1–25.1.5 papunkčiuose nurodytą tikslinių grupių grupavimą, planuojama teikti skirtingais telefono numeriais;</a:t>
                      </a:r>
                      <a:endParaRPr lang="en-GB" sz="15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829065009"/>
                  </a:ext>
                </a:extLst>
              </a:tr>
              <a:tr h="1436997">
                <a:tc>
                  <a:txBody>
                    <a:bodyPr/>
                    <a:lstStyle/>
                    <a:p>
                      <a:r>
                        <a:rPr lang="en-GB" sz="1500" dirty="0">
                          <a:latin typeface="Roboto" panose="02000000000000000000" pitchFamily="2" charset="0"/>
                          <a:ea typeface="Roboto" panose="02000000000000000000" pitchFamily="2" charset="0"/>
                          <a:cs typeface="Roboto" panose="02000000000000000000" pitchFamily="2" charset="0"/>
                        </a:rPr>
                        <a:t>19.3.</a:t>
                      </a:r>
                    </a:p>
                  </a:txBody>
                  <a:tcPr anchor="ctr"/>
                </a:tc>
                <a:tc>
                  <a:txBody>
                    <a:bodyPr/>
                    <a:lstStyle/>
                    <a:p>
                      <a:r>
                        <a:rPr lang="lt-LT" sz="1800" b="0" i="0" kern="1200" dirty="0">
                          <a:solidFill>
                            <a:schemeClr val="dk1"/>
                          </a:solidFill>
                          <a:effectLst/>
                          <a:latin typeface="+mn-lt"/>
                          <a:ea typeface="+mn-ea"/>
                          <a:cs typeface="+mn-cs"/>
                        </a:rPr>
                        <a:t>emocinė (psichologinė) pagalba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 visoms Nuostatų 18.2 papunktyje nurodytoms tikslinėms grupėms, pagal Nuostatų 25.2.1–25.2.4 papunkčiuose nurodytą tikslinių grupių grupavimą, planuojama teikti skirtinguose interneto puslapiuose</a:t>
                      </a:r>
                      <a:r>
                        <a:rPr lang="en-US" sz="1800" b="0" i="0" kern="1200" dirty="0">
                          <a:solidFill>
                            <a:schemeClr val="dk1"/>
                          </a:solidFill>
                          <a:effectLst/>
                          <a:latin typeface="+mn-lt"/>
                          <a:ea typeface="+mn-ea"/>
                          <a:cs typeface="+mn-cs"/>
                        </a:rPr>
                        <a:t>.</a:t>
                      </a:r>
                      <a:endParaRPr lang="en-GB" sz="15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005122498"/>
                  </a:ext>
                </a:extLst>
              </a:tr>
            </a:tbl>
          </a:graphicData>
        </a:graphic>
      </p:graphicFrame>
    </p:spTree>
    <p:extLst>
      <p:ext uri="{BB962C8B-B14F-4D97-AF65-F5344CB8AC3E}">
        <p14:creationId xmlns:p14="http://schemas.microsoft.com/office/powerpoint/2010/main" val="2118422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5" y="2003523"/>
            <a:ext cx="7898609" cy="2308324"/>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R</a:t>
            </a:r>
            <a:r>
              <a:rPr lang="en-US" sz="4800" b="1" dirty="0">
                <a:solidFill>
                  <a:schemeClr val="bg1"/>
                </a:solidFill>
                <a:latin typeface="Roboto" panose="02000000000000000000" pitchFamily="2" charset="0"/>
                <a:ea typeface="Roboto" panose="02000000000000000000" pitchFamily="2" charset="0"/>
                <a:cs typeface="Open Sans" panose="020B0606030504020204" pitchFamily="34" charset="0"/>
              </a:rPr>
              <a:t>EIKALAVIMAI PAREI</a:t>
            </a: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ŠKĖJAMS IR VYKDYTOJAMS</a:t>
            </a:r>
          </a:p>
        </p:txBody>
      </p:sp>
    </p:spTree>
    <p:extLst>
      <p:ext uri="{BB962C8B-B14F-4D97-AF65-F5344CB8AC3E}">
        <p14:creationId xmlns:p14="http://schemas.microsoft.com/office/powerpoint/2010/main" val="858546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240378"/>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Reikalavimai </a:t>
            </a:r>
            <a:r>
              <a:rPr lang="lt-LT" sz="2400" b="1" cap="all" dirty="0" err="1">
                <a:solidFill>
                  <a:schemeClr val="accent1"/>
                </a:solidFill>
                <a:latin typeface="Roboto" panose="02000000000000000000" pitchFamily="2" charset="0"/>
                <a:ea typeface="Roboto" panose="02000000000000000000" pitchFamily="2" charset="0"/>
                <a:cs typeface="Open Sans" panose="020B0606030504020204" pitchFamily="34" charset="0"/>
              </a:rPr>
              <a:t>pareiškėjamS</a:t>
            </a:r>
            <a:endPar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endParaRP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2248280619"/>
              </p:ext>
            </p:extLst>
          </p:nvPr>
        </p:nvGraphicFramePr>
        <p:xfrm>
          <a:off x="345359" y="702043"/>
          <a:ext cx="11501282" cy="6029013"/>
        </p:xfrm>
        <a:graphic>
          <a:graphicData uri="http://schemas.openxmlformats.org/drawingml/2006/table">
            <a:tbl>
              <a:tblPr firstRow="1" bandRow="1">
                <a:tableStyleId>{5C22544A-7EE6-4342-B048-85BDC9FD1C3A}</a:tableStyleId>
              </a:tblPr>
              <a:tblGrid>
                <a:gridCol w="565124">
                  <a:extLst>
                    <a:ext uri="{9D8B030D-6E8A-4147-A177-3AD203B41FA5}">
                      <a16:colId xmlns:a16="http://schemas.microsoft.com/office/drawing/2014/main" val="1624258863"/>
                    </a:ext>
                  </a:extLst>
                </a:gridCol>
                <a:gridCol w="10936158">
                  <a:extLst>
                    <a:ext uri="{9D8B030D-6E8A-4147-A177-3AD203B41FA5}">
                      <a16:colId xmlns:a16="http://schemas.microsoft.com/office/drawing/2014/main" val="691696851"/>
                    </a:ext>
                  </a:extLst>
                </a:gridCol>
              </a:tblGrid>
              <a:tr h="317847">
                <a:tc gridSpan="2">
                  <a:txBody>
                    <a:bodyPr/>
                    <a:lstStyle/>
                    <a:p>
                      <a:pPr algn="l"/>
                      <a:r>
                        <a:rPr lang="en-US" sz="1600" dirty="0">
                          <a:latin typeface="Roboto" panose="02000000000000000000" pitchFamily="2" charset="0"/>
                          <a:ea typeface="Roboto" panose="02000000000000000000" pitchFamily="2" charset="0"/>
                          <a:cs typeface="Roboto" panose="02000000000000000000" pitchFamily="2" charset="0"/>
                        </a:rPr>
                        <a:t>21</a:t>
                      </a:r>
                      <a:r>
                        <a:rPr lang="lt-LT" sz="1600" dirty="0">
                          <a:latin typeface="Roboto" panose="02000000000000000000" pitchFamily="2" charset="0"/>
                          <a:ea typeface="Roboto" panose="02000000000000000000" pitchFamily="2" charset="0"/>
                          <a:cs typeface="Roboto" panose="02000000000000000000" pitchFamily="2" charset="0"/>
                        </a:rPr>
                        <a:t>.     Pareiškėjas turi atitikti šiuos reikalavimus: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18.     Pareiškėjas turi atitikti šiuos reikalavimus: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25962486"/>
                  </a:ext>
                </a:extLst>
              </a:tr>
              <a:tr h="630137">
                <a:tc>
                  <a:txBody>
                    <a:bodyPr/>
                    <a:lstStyle/>
                    <a:p>
                      <a:r>
                        <a:rPr kumimoji="0" lang="en-US"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21</a:t>
                      </a:r>
                      <a:r>
                        <a:rPr kumimoji="0" lang="lt-LT"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  </a:t>
                      </a:r>
                      <a:endParaRPr lang="en-GB" sz="12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600" b="0" i="0" kern="1200" dirty="0">
                          <a:solidFill>
                            <a:schemeClr val="dk1"/>
                          </a:solidFill>
                          <a:effectLst/>
                          <a:latin typeface="+mn-lt"/>
                          <a:ea typeface="+mn-ea"/>
                          <a:cs typeface="+mn-cs"/>
                        </a:rPr>
                        <a:t>pareiškėjas yra juridinis asmuo, kuris priklauso Nuostatų 11 punkte nurodytų juridinių asmenų, paraiškos teikimo dieną turinčių teisę teikti paraiškas, grupei</a:t>
                      </a:r>
                      <a:r>
                        <a:rPr lang="en-US" sz="1600" b="0" i="0" kern="1200" dirty="0">
                          <a:solidFill>
                            <a:schemeClr val="dk1"/>
                          </a:solidFill>
                          <a:effectLst/>
                          <a:latin typeface="+mn-lt"/>
                          <a:ea typeface="+mn-ea"/>
                          <a:cs typeface="+mn-cs"/>
                        </a:rPr>
                        <a:t>;</a:t>
                      </a:r>
                      <a:endParaRPr lang="en-GB" sz="16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314499986"/>
                  </a:ext>
                </a:extLst>
              </a:tr>
              <a:tr h="5490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21</a:t>
                      </a:r>
                      <a:r>
                        <a:rPr kumimoji="0" lang="lt-LT"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  </a:t>
                      </a:r>
                      <a:endParaRPr lang="en-GB" sz="12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mn-lt"/>
                          <a:ea typeface="+mn-ea"/>
                          <a:cs typeface="+mn-cs"/>
                        </a:rPr>
                        <a:t>pareiškėjas nėra likviduojamas, pareiškėjo veikla nėra sustabdyta ar apribota Lietuvos Respublikos civilinio kodekso nustatytais pagrindais (pagal viešus Juridinių asmenų registro duomenis);</a:t>
                      </a:r>
                      <a:endParaRPr lang="en-GB" sz="14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2206581927"/>
                  </a:ext>
                </a:extLst>
              </a:tr>
              <a:tr h="780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21</a:t>
                      </a:r>
                      <a:r>
                        <a:rPr kumimoji="0" lang="lt-LT"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  </a:t>
                      </a:r>
                      <a:endParaRPr lang="en-GB" sz="12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mn-lt"/>
                          <a:ea typeface="+mn-ea"/>
                          <a:cs typeface="+mn-cs"/>
                        </a:rPr>
                        <a:t>pareiškėjas paraiškos pateikimo dieną neskolingas Lietuvos Respublikos valstybinio socialinio draudimo fondo biudžetui daugiau nei 10 bazinės socialinės išmokos dydžių (pagal viešus Valstybinio socialinio draudimo fondo valdybos prie Socialinės apsaugos ir darbo ministerijos duomenis)</a:t>
                      </a:r>
                      <a:endParaRPr lang="en-GB" sz="14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2459048401"/>
                  </a:ext>
                </a:extLst>
              </a:tr>
              <a:tr h="7049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21</a:t>
                      </a:r>
                      <a:r>
                        <a:rPr kumimoji="0" lang="lt-LT" sz="12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.4.  </a:t>
                      </a:r>
                      <a:endParaRPr lang="en-GB" sz="12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mn-lt"/>
                          <a:ea typeface="+mn-ea"/>
                          <a:cs typeface="+mn-cs"/>
                        </a:rPr>
                        <a:t>vadovaujantis Mokesčių administravimo įstatymo 40</a:t>
                      </a:r>
                      <a:r>
                        <a:rPr lang="lt-LT" sz="1600" b="0" i="0" kern="1200" baseline="30000" dirty="0">
                          <a:solidFill>
                            <a:schemeClr val="dk1"/>
                          </a:solidFill>
                          <a:effectLst/>
                          <a:latin typeface="+mn-lt"/>
                          <a:ea typeface="+mn-ea"/>
                          <a:cs typeface="+mn-cs"/>
                        </a:rPr>
                        <a:t>1</a:t>
                      </a:r>
                      <a:r>
                        <a:rPr lang="lt-LT" sz="1600" b="0" i="0" kern="1200" dirty="0">
                          <a:solidFill>
                            <a:schemeClr val="dk1"/>
                          </a:solidFill>
                          <a:effectLst/>
                          <a:latin typeface="+mn-lt"/>
                          <a:ea typeface="+mn-ea"/>
                          <a:cs typeface="+mn-cs"/>
                        </a:rPr>
                        <a:t> straipsniu, laikoma, kad pareiškėjas ir partneris, jei projektas vykdomas su partneriu (-</a:t>
                      </a:r>
                      <a:r>
                        <a:rPr lang="lt-LT" sz="1600" b="0" i="0" kern="1200" dirty="0" err="1">
                          <a:solidFill>
                            <a:schemeClr val="dk1"/>
                          </a:solidFill>
                          <a:effectLst/>
                          <a:latin typeface="+mn-lt"/>
                          <a:ea typeface="+mn-ea"/>
                          <a:cs typeface="+mn-cs"/>
                        </a:rPr>
                        <a:t>iais</a:t>
                      </a:r>
                      <a:r>
                        <a:rPr lang="lt-LT" sz="1600" b="0" i="0" kern="1200" dirty="0">
                          <a:solidFill>
                            <a:schemeClr val="dk1"/>
                          </a:solidFill>
                          <a:effectLst/>
                          <a:latin typeface="+mn-lt"/>
                          <a:ea typeface="+mn-ea"/>
                          <a:cs typeface="+mn-cs"/>
                        </a:rPr>
                        <a:t>), atitinka minimalius patikimo mokesčių mokėtojo kriterijus</a:t>
                      </a:r>
                      <a:r>
                        <a:rPr lang="lt-LT" sz="1600" b="0" i="0" kern="1200" dirty="0">
                          <a:solidFill>
                            <a:schemeClr val="dk1"/>
                          </a:solidFill>
                          <a:effectLst/>
                          <a:latin typeface="Times New Roman" panose="02020603050405020304" pitchFamily="18" charset="0"/>
                          <a:ea typeface="+mn-ea"/>
                          <a:cs typeface="Times New Roman" panose="02020603050405020304" pitchFamily="18" charset="0"/>
                        </a:rPr>
                        <a:t>;</a:t>
                      </a:r>
                      <a:endParaRPr lang="en-GB" sz="14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891519217"/>
                  </a:ext>
                </a:extLst>
              </a:tr>
              <a:tr h="12424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oboto" panose="02000000000000000000" pitchFamily="2" charset="0"/>
                          <a:ea typeface="Roboto" panose="02000000000000000000" pitchFamily="2" charset="0"/>
                          <a:cs typeface="Roboto" panose="02000000000000000000" pitchFamily="2" charset="0"/>
                        </a:rPr>
                        <a:t>21</a:t>
                      </a:r>
                      <a:r>
                        <a:rPr lang="lt-LT" sz="1200" dirty="0">
                          <a:latin typeface="Roboto" panose="02000000000000000000" pitchFamily="2" charset="0"/>
                          <a:ea typeface="Roboto" panose="02000000000000000000" pitchFamily="2" charset="0"/>
                          <a:cs typeface="Roboto" panose="02000000000000000000" pitchFamily="2" charset="0"/>
                        </a:rPr>
                        <a:t>.5.</a:t>
                      </a:r>
                      <a:endParaRPr lang="en-GB" sz="12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mn-lt"/>
                          <a:ea typeface="+mn-ea"/>
                          <a:cs typeface="+mn-cs"/>
                        </a:rPr>
                        <a:t>jei pareiškėjas, projekto vykdytojai, partneris, jei projektas vykdomas su partneriu (-</a:t>
                      </a:r>
                      <a:r>
                        <a:rPr lang="lt-LT" sz="1600" b="0" i="0" kern="1200" dirty="0" err="1">
                          <a:solidFill>
                            <a:schemeClr val="dk1"/>
                          </a:solidFill>
                          <a:effectLst/>
                          <a:latin typeface="+mn-lt"/>
                          <a:ea typeface="+mn-ea"/>
                          <a:cs typeface="+mn-cs"/>
                        </a:rPr>
                        <a:t>iais</a:t>
                      </a:r>
                      <a:r>
                        <a:rPr lang="lt-LT" sz="1600" b="0" i="0" kern="1200" dirty="0">
                          <a:solidFill>
                            <a:schemeClr val="dk1"/>
                          </a:solidFill>
                          <a:effectLst/>
                          <a:latin typeface="+mn-lt"/>
                          <a:ea typeface="+mn-ea"/>
                          <a:cs typeface="+mn-cs"/>
                        </a:rPr>
                        <a:t>), veikia pagal Nevyriausybinių organizacijų plėtros įstatymą, vykdantis asociacijų, labdaros ir paramos fondų, viešųjų įstaigų, tradicinių religinių bendrijų ir bendruomenių veiklą, paraiškos teikimo dieną privalo Juridinių asmenų registre turėti žymą, patvirtinančią, kad juridinis asmuo yra nevyriausybinė organizacija (patvirtina paraiškoje), taip pat patvirtinti (paraiškoje), kad jam nėra taikomas ribojimas gauti valstybės biudžeto lėšų pagal Nevyriausybinių organizacijų plėtros įstatymo 10 straipsnio 1 dalyje nurodytus kriterijus</a:t>
                      </a:r>
                      <a:r>
                        <a:rPr lang="lt-LT" sz="1600" b="0" i="0" kern="1200" dirty="0">
                          <a:solidFill>
                            <a:schemeClr val="dk1"/>
                          </a:solidFill>
                          <a:effectLst/>
                          <a:latin typeface="Times New Roman" panose="02020603050405020304" pitchFamily="18" charset="0"/>
                          <a:ea typeface="+mn-ea"/>
                          <a:cs typeface="Times New Roman" panose="02020603050405020304" pitchFamily="18" charset="0"/>
                        </a:rPr>
                        <a:t>;</a:t>
                      </a:r>
                      <a:endParaRPr lang="en-GB" sz="14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1973426060"/>
                  </a:ext>
                </a:extLst>
              </a:tr>
              <a:tr h="780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oboto" panose="02000000000000000000" pitchFamily="2" charset="0"/>
                          <a:ea typeface="Roboto" panose="02000000000000000000" pitchFamily="2" charset="0"/>
                          <a:cs typeface="Roboto" panose="02000000000000000000" pitchFamily="2" charset="0"/>
                        </a:rPr>
                        <a:t>21</a:t>
                      </a:r>
                      <a:r>
                        <a:rPr lang="lt-LT" sz="1200" dirty="0">
                          <a:latin typeface="Roboto" panose="02000000000000000000" pitchFamily="2" charset="0"/>
                          <a:ea typeface="Roboto" panose="02000000000000000000" pitchFamily="2" charset="0"/>
                          <a:cs typeface="Roboto" panose="02000000000000000000" pitchFamily="2" charset="0"/>
                        </a:rPr>
                        <a:t>.</a:t>
                      </a:r>
                      <a:r>
                        <a:rPr lang="en-US" sz="1200" dirty="0">
                          <a:latin typeface="Roboto" panose="02000000000000000000" pitchFamily="2" charset="0"/>
                          <a:ea typeface="Roboto" panose="02000000000000000000" pitchFamily="2" charset="0"/>
                          <a:cs typeface="Roboto" panose="02000000000000000000" pitchFamily="2" charset="0"/>
                        </a:rPr>
                        <a:t>6.</a:t>
                      </a:r>
                      <a:endParaRPr lang="en-GB" sz="12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mn-lt"/>
                          <a:ea typeface="+mn-ea"/>
                          <a:cs typeface="+mn-cs"/>
                        </a:rPr>
                        <a:t>pareiškėjo projektui prašoma skirti valstybės biudžeto lėšų suma nėra mažesnė negu Nuostatų 16 punkte numatyta mažiausia vienam projektui galima skirti valstybės biudžeto lėšų suma ir nėra didesnė už Nuostatų 15 punkte numatytą didžiausią vienam projektui galimą skirti valstybės biudžeto lėšų sumą</a:t>
                      </a:r>
                      <a:endParaRPr lang="en-GB" sz="14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3982586514"/>
                  </a:ext>
                </a:extLst>
              </a:tr>
              <a:tr h="780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oboto" panose="02000000000000000000" pitchFamily="2" charset="0"/>
                          <a:ea typeface="Roboto" panose="02000000000000000000" pitchFamily="2" charset="0"/>
                          <a:cs typeface="Roboto" panose="02000000000000000000" pitchFamily="2" charset="0"/>
                        </a:rPr>
                        <a:t>21</a:t>
                      </a:r>
                      <a:r>
                        <a:rPr lang="lt-LT" sz="1200" dirty="0">
                          <a:latin typeface="Roboto" panose="02000000000000000000" pitchFamily="2" charset="0"/>
                          <a:ea typeface="Roboto" panose="02000000000000000000" pitchFamily="2" charset="0"/>
                          <a:cs typeface="Roboto" panose="02000000000000000000" pitchFamily="2" charset="0"/>
                        </a:rPr>
                        <a:t>.</a:t>
                      </a:r>
                      <a:r>
                        <a:rPr lang="en-US" sz="1200" dirty="0">
                          <a:latin typeface="Roboto" panose="02000000000000000000" pitchFamily="2" charset="0"/>
                          <a:ea typeface="Roboto" panose="02000000000000000000" pitchFamily="2" charset="0"/>
                          <a:cs typeface="Roboto" panose="02000000000000000000" pitchFamily="2" charset="0"/>
                        </a:rPr>
                        <a:t>7.</a:t>
                      </a:r>
                      <a:endParaRPr lang="en-GB" sz="12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mn-lt"/>
                          <a:ea typeface="+mn-ea"/>
                          <a:cs typeface="+mn-cs"/>
                        </a:rPr>
                        <a:t>pareiškėjas, kuris atitinka nevyriausybinės organizacijos sąvoką (apibrėžimą), Juridinių asmenų registro duomenų tvarkytojui yra pateikęs 1 paskutinių finansinių metų, kurių ataskaitų pateikimo terminas jau suėjęs, veiklos ataskaitos ir metinių finansinių ataskaitų rinkinį arba metinę ataskaitą (išskyrus religines bendruomenes ir religines bendrijas)</a:t>
                      </a:r>
                      <a:endParaRPr lang="en-GB" sz="14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1242582768"/>
                  </a:ext>
                </a:extLst>
              </a:tr>
            </a:tbl>
          </a:graphicData>
        </a:graphic>
      </p:graphicFrame>
    </p:spTree>
    <p:extLst>
      <p:ext uri="{BB962C8B-B14F-4D97-AF65-F5344CB8AC3E}">
        <p14:creationId xmlns:p14="http://schemas.microsoft.com/office/powerpoint/2010/main" val="1227276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485307"/>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Formalieji kriterijai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274499606"/>
              </p:ext>
            </p:extLst>
          </p:nvPr>
        </p:nvGraphicFramePr>
        <p:xfrm>
          <a:off x="385918" y="1480854"/>
          <a:ext cx="11420164" cy="4173186"/>
        </p:xfrm>
        <a:graphic>
          <a:graphicData uri="http://schemas.openxmlformats.org/drawingml/2006/table">
            <a:tbl>
              <a:tblPr firstRow="1" bandRow="1">
                <a:tableStyleId>{5C22544A-7EE6-4342-B048-85BDC9FD1C3A}</a:tableStyleId>
              </a:tblPr>
              <a:tblGrid>
                <a:gridCol w="707776">
                  <a:extLst>
                    <a:ext uri="{9D8B030D-6E8A-4147-A177-3AD203B41FA5}">
                      <a16:colId xmlns:a16="http://schemas.microsoft.com/office/drawing/2014/main" val="854383426"/>
                    </a:ext>
                  </a:extLst>
                </a:gridCol>
                <a:gridCol w="10712388">
                  <a:extLst>
                    <a:ext uri="{9D8B030D-6E8A-4147-A177-3AD203B41FA5}">
                      <a16:colId xmlns:a16="http://schemas.microsoft.com/office/drawing/2014/main" val="691696851"/>
                    </a:ext>
                  </a:extLst>
                </a:gridCol>
              </a:tblGrid>
              <a:tr h="390343">
                <a:tc gridSpan="2">
                  <a:txBody>
                    <a:bodyPr/>
                    <a:lstStyle/>
                    <a:p>
                      <a:pPr algn="l"/>
                      <a:r>
                        <a:rPr lang="lt-LT" sz="1600" dirty="0">
                          <a:latin typeface="Times New Roman" panose="02020603050405020304" pitchFamily="18" charset="0"/>
                          <a:ea typeface="Roboto" panose="02000000000000000000" pitchFamily="2" charset="0"/>
                          <a:cs typeface="Times New Roman" panose="02020603050405020304" pitchFamily="18" charset="0"/>
                        </a:rPr>
                        <a:t>Formalieji kriterijai</a:t>
                      </a:r>
                      <a:endParaRPr lang="en-GB" sz="160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tc hMerge="1">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Formalieji kriterijai</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25962486"/>
                  </a:ext>
                </a:extLst>
              </a:tr>
              <a:tr h="4966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Times New Roman" panose="02020603050405020304" pitchFamily="18" charset="0"/>
                          <a:ea typeface="Roboto" panose="02000000000000000000" pitchFamily="2" charset="0"/>
                          <a:cs typeface="Times New Roman" panose="02020603050405020304" pitchFamily="18" charset="0"/>
                        </a:rPr>
                        <a:t>Pareiškėjas turi atitikti prieš tai esančioje skaidrėje išvardytus reikalavimus</a:t>
                      </a:r>
                      <a:endParaRPr lang="en-GB" sz="18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2459048401"/>
                  </a:ext>
                </a:extLst>
              </a:tr>
              <a:tr h="1525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Times New Roman" panose="02020603050405020304" pitchFamily="18" charset="0"/>
                          <a:ea typeface="Roboto" panose="02000000000000000000" pitchFamily="2" charset="0"/>
                          <a:cs typeface="Times New Roman" panose="02020603050405020304" pitchFamily="18" charset="0"/>
                        </a:rPr>
                        <a:t>Projektai aprašomi informacinėje sistemoje </a:t>
                      </a:r>
                      <a:r>
                        <a:rPr lang="lt-LT" sz="1800" b="0" i="0" kern="1200" dirty="0">
                          <a:solidFill>
                            <a:schemeClr val="dk1"/>
                          </a:solidFill>
                          <a:effectLst/>
                          <a:latin typeface="Times New Roman" panose="02020603050405020304" pitchFamily="18" charset="0"/>
                          <a:ea typeface="Roboto" panose="02000000000000000000" pitchFamily="2" charset="0"/>
                          <a:cs typeface="Times New Roman" panose="02020603050405020304" pitchFamily="18" charset="0"/>
                          <a:hlinkClick r:id="rId2"/>
                        </a:rPr>
                        <a:t>https://sopas1.sppd.lt/login</a:t>
                      </a:r>
                      <a:r>
                        <a:rPr lang="lt-LT" sz="1800" b="0" i="0" kern="1200" dirty="0">
                          <a:solidFill>
                            <a:schemeClr val="dk1"/>
                          </a:solidFill>
                          <a:effectLst/>
                          <a:latin typeface="Times New Roman" panose="02020603050405020304" pitchFamily="18" charset="0"/>
                          <a:ea typeface="Roboto" panose="02000000000000000000" pitchFamily="2" charset="0"/>
                          <a:cs typeface="Times New Roman" panose="02020603050405020304" pitchFamily="18" charset="0"/>
                        </a:rPr>
                        <a:t> lietuvių kalba, užpildant paraišką ir detalią projekto įgyvendinimo sąmatą pagal informacinėje sistemoje pateiktas formas. Paraiška, užpildyta ir (ar) pateikta ne per informacinę sistemą, nevertinama ir projektui finansavimas neskiriamas. Pildant paraišką ir pateikiant dokumentus, teikiami tik tokie asmens duomenys, kurie yra būtini projekto administravimo ir vertinimo tikslais, nepertekliniu mastu, laikantis duomenų kiekio mažinimo principo.</a:t>
                      </a:r>
                      <a:endParaRPr lang="en-GB" sz="18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1573155990"/>
                  </a:ext>
                </a:extLst>
              </a:tr>
              <a:tr h="8801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Times New Roman" panose="02020603050405020304" pitchFamily="18" charset="0"/>
                          <a:ea typeface="Roboto" panose="02000000000000000000" pitchFamily="2" charset="0"/>
                          <a:cs typeface="Times New Roman" panose="02020603050405020304" pitchFamily="18" charset="0"/>
                        </a:rPr>
                        <a:t>Paraiškoje pateikiama: projekto pavadinimas, projekto aprašymas, tikslas, uždaviniai ir kt.</a:t>
                      </a:r>
                      <a:endParaRPr lang="en-GB" sz="180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891519217"/>
                  </a:ext>
                </a:extLst>
              </a:tr>
              <a:tr h="8801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2000" b="1" i="0" kern="1200" dirty="0">
                          <a:solidFill>
                            <a:schemeClr val="dk1"/>
                          </a:solidFill>
                          <a:effectLst/>
                          <a:latin typeface="Times New Roman" panose="02020603050405020304" pitchFamily="18" charset="0"/>
                          <a:ea typeface="+mn-ea"/>
                          <a:cs typeface="Times New Roman" panose="02020603050405020304" pitchFamily="18" charset="0"/>
                        </a:rPr>
                        <a:t>Paraiškų turinio ir jų teikimo reikalavimai nustatyti taisyklių IV skyriuje.</a:t>
                      </a:r>
                      <a:endParaRPr lang="en-GB" sz="1800" b="1"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1908492704"/>
                  </a:ext>
                </a:extLst>
              </a:tr>
            </a:tbl>
          </a:graphicData>
        </a:graphic>
      </p:graphicFrame>
    </p:spTree>
    <p:extLst>
      <p:ext uri="{BB962C8B-B14F-4D97-AF65-F5344CB8AC3E}">
        <p14:creationId xmlns:p14="http://schemas.microsoft.com/office/powerpoint/2010/main" val="686423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83931"/>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dirty="0">
                <a:solidFill>
                  <a:schemeClr val="accent1"/>
                </a:solidFill>
                <a:latin typeface="Roboto" panose="02000000000000000000" pitchFamily="2" charset="0"/>
                <a:ea typeface="Roboto" panose="02000000000000000000" pitchFamily="2" charset="0"/>
                <a:cs typeface="Open Sans" panose="020B0606030504020204" pitchFamily="34" charset="0"/>
              </a:rPr>
              <a:t>PRIVALOMOS PATEIKTI DOKUMENTŲ KOPIJOS</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581948815"/>
              </p:ext>
            </p:extLst>
          </p:nvPr>
        </p:nvGraphicFramePr>
        <p:xfrm>
          <a:off x="243840" y="579120"/>
          <a:ext cx="11826240" cy="6278880"/>
        </p:xfrm>
        <a:graphic>
          <a:graphicData uri="http://schemas.openxmlformats.org/drawingml/2006/table">
            <a:tbl>
              <a:tblPr firstRow="1" bandRow="1">
                <a:tableStyleId>{5C22544A-7EE6-4342-B048-85BDC9FD1C3A}</a:tableStyleId>
              </a:tblPr>
              <a:tblGrid>
                <a:gridCol w="671473">
                  <a:extLst>
                    <a:ext uri="{9D8B030D-6E8A-4147-A177-3AD203B41FA5}">
                      <a16:colId xmlns:a16="http://schemas.microsoft.com/office/drawing/2014/main" val="82324586"/>
                    </a:ext>
                  </a:extLst>
                </a:gridCol>
                <a:gridCol w="11154767">
                  <a:extLst>
                    <a:ext uri="{9D8B030D-6E8A-4147-A177-3AD203B41FA5}">
                      <a16:colId xmlns:a16="http://schemas.microsoft.com/office/drawing/2014/main" val="691696851"/>
                    </a:ext>
                  </a:extLst>
                </a:gridCol>
              </a:tblGrid>
              <a:tr h="685356">
                <a:tc>
                  <a:txBody>
                    <a:bodyPr/>
                    <a:lstStyle/>
                    <a:p>
                      <a:pPr algn="l"/>
                      <a:r>
                        <a:rPr lang="lt-LT" sz="1400" b="1" dirty="0">
                          <a:solidFill>
                            <a:schemeClr val="bg1"/>
                          </a:solidFill>
                          <a:latin typeface="Roboto" panose="02000000000000000000" pitchFamily="2" charset="0"/>
                          <a:ea typeface="Roboto" panose="02000000000000000000" pitchFamily="2" charset="0"/>
                          <a:cs typeface="Roboto" panose="02000000000000000000" pitchFamily="2" charset="0"/>
                        </a:rPr>
                        <a:t>35</a:t>
                      </a:r>
                      <a:endParaRPr lang="en-GB" sz="1400" b="1"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400" b="1" i="0" dirty="0">
                          <a:solidFill>
                            <a:schemeClr val="bg1"/>
                          </a:solidFill>
                          <a:effectLst/>
                          <a:latin typeface="Roboto" panose="02000000000000000000" pitchFamily="2" charset="0"/>
                          <a:ea typeface="Roboto" panose="02000000000000000000" pitchFamily="2" charset="0"/>
                          <a:cs typeface="Roboto" panose="02000000000000000000" pitchFamily="2" charset="0"/>
                        </a:rPr>
                        <a:t>Pareiškėjas kartu su paraiška privalo pateikti lietuvių kalba surašytų dokumentų (arba jų vertimų, patvirtintų vertėjo arba pareiškėjo vadovo ar jo įgalioto asmens, kaip numatyta taisyklių 23 punkte) skaitmenines kopijas ar elektroninius dokumentus, pasirašytus kvalifikuotu elektroniniu parašu bei šių, kartu su paraiška, privalomų pateikti dokumentų kopijas:</a:t>
                      </a:r>
                      <a:endParaRPr lang="en-GB" sz="1400" b="1"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25962486"/>
                  </a:ext>
                </a:extLst>
              </a:tr>
              <a:tr h="771026">
                <a:tc>
                  <a:txBody>
                    <a:bodyPr/>
                    <a:lstStyle/>
                    <a:p>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35.1.  </a:t>
                      </a:r>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jei paraišką teikia religinė bendruomenė ar bendrija, – pareiškėjo steigimo dokumento (jei pareiškėjas neturi savo statuto ar įstatų, jis turi pateikti savo kompetentingos vadovybės raštą, patvirtinantį, kad pareiškėjas pagal religinės bendrijos kanonus ar statutus turi teisę vykdyti atitinkamą veiklą);</a:t>
                      </a:r>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702366696"/>
                  </a:ext>
                </a:extLst>
              </a:tr>
              <a:tr h="542574">
                <a:tc>
                  <a:txBody>
                    <a:bodyPr/>
                    <a:lstStyle/>
                    <a:p>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35.2.  </a:t>
                      </a:r>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dokumentų, patvirtinančių pareiškėjo teisę naudotis nekilnojamuoju turtu, jei patalpoms išlaikyti prašoma valstybės biudžeto lėšų (pvz., nuomos, panaudos sutarčių);</a:t>
                      </a:r>
                    </a:p>
                  </a:txBody>
                  <a:tcPr anchor="ctr"/>
                </a:tc>
                <a:extLst>
                  <a:ext uri="{0D108BD9-81ED-4DB2-BD59-A6C34878D82A}">
                    <a16:rowId xmlns:a16="http://schemas.microsoft.com/office/drawing/2014/main" val="1698986888"/>
                  </a:ext>
                </a:extLst>
              </a:tr>
              <a:tr h="542574">
                <a:tc>
                  <a:txBody>
                    <a:bodyPr/>
                    <a:lstStyle/>
                    <a:p>
                      <a:r>
                        <a:rPr lang="lt-LT" sz="1400" dirty="0">
                          <a:latin typeface="Roboto" panose="02000000000000000000" pitchFamily="2" charset="0"/>
                          <a:ea typeface="Roboto" panose="02000000000000000000" pitchFamily="2" charset="0"/>
                          <a:cs typeface="Roboto" panose="02000000000000000000" pitchFamily="2" charset="0"/>
                        </a:rPr>
                        <a:t>35.3.</a:t>
                      </a:r>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jei pareiškėjui atstovauja ne jo vadovas, – dokumento, patvirtinančio asmens teisę veikti pareiškėjo vardu (pvz., įgaliojimo, sutarties);</a:t>
                      </a:r>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985849065"/>
                  </a:ext>
                </a:extLst>
              </a:tr>
              <a:tr h="542574">
                <a:tc>
                  <a:txBody>
                    <a:bodyPr/>
                    <a:lstStyle/>
                    <a:p>
                      <a:r>
                        <a:rPr lang="lt-LT" sz="1400" dirty="0">
                          <a:latin typeface="Roboto" panose="02000000000000000000" pitchFamily="2" charset="0"/>
                          <a:ea typeface="Roboto" panose="02000000000000000000" pitchFamily="2" charset="0"/>
                          <a:cs typeface="Roboto" panose="02000000000000000000" pitchFamily="2" charset="0"/>
                        </a:rPr>
                        <a:t>35.4. </a:t>
                      </a:r>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bendradarbiavimo ar jungtinės veiklos sutarties (-</a:t>
                      </a:r>
                      <a:r>
                        <a:rPr lang="lt-LT" sz="16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čių</a:t>
                      </a: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arba kito bendradarbiavimo pagrindą įrodančio dokumento, jei yra (jei projektas bus vykdomas su partneriu) kopiją;</a:t>
                      </a:r>
                      <a:endParaRPr lang="en-GB" sz="14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578332743"/>
                  </a:ext>
                </a:extLst>
              </a:tr>
              <a:tr h="4854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400" dirty="0">
                          <a:latin typeface="Roboto" panose="02000000000000000000" pitchFamily="2" charset="0"/>
                          <a:ea typeface="Roboto" panose="02000000000000000000" pitchFamily="2" charset="0"/>
                          <a:cs typeface="Roboto" panose="02000000000000000000" pitchFamily="2" charset="0"/>
                        </a:rPr>
                        <a:t>35.5. </a:t>
                      </a:r>
                      <a:endParaRPr lang="en-GB" sz="1400" dirty="0">
                        <a:latin typeface="Roboto" panose="02000000000000000000" pitchFamily="2" charset="0"/>
                        <a:ea typeface="Roboto" panose="02000000000000000000" pitchFamily="2" charset="0"/>
                        <a:cs typeface="Roboto" panose="02000000000000000000" pitchFamily="2" charset="0"/>
                      </a:endParaRPr>
                    </a:p>
                    <a:p>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600" b="0" dirty="0">
                          <a:latin typeface="Roboto" panose="02000000000000000000" pitchFamily="2" charset="0"/>
                          <a:ea typeface="Roboto" panose="02000000000000000000" pitchFamily="2" charset="0"/>
                          <a:cs typeface="Roboto" panose="02000000000000000000" pitchFamily="2" charset="0"/>
                        </a:rPr>
                        <a:t>dokumentų, pagrindžiančių Nuostatų 21.8 papunktyje minimą pareiškėjo patirtį (pavyzdžiui, veiklos ataskaitos (-ų));</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047179888"/>
                  </a:ext>
                </a:extLst>
              </a:tr>
              <a:tr h="1370712">
                <a:tc>
                  <a:txBody>
                    <a:bodyPr/>
                    <a:lstStyle/>
                    <a:p>
                      <a:r>
                        <a:rPr lang="en-GB" sz="1400" dirty="0">
                          <a:latin typeface="Roboto" panose="02000000000000000000" pitchFamily="2" charset="0"/>
                          <a:ea typeface="Roboto" panose="02000000000000000000" pitchFamily="2" charset="0"/>
                          <a:cs typeface="Roboto" panose="02000000000000000000" pitchFamily="2" charset="0"/>
                        </a:rPr>
                        <a:t>35.6.</a:t>
                      </a:r>
                    </a:p>
                  </a:txBody>
                  <a:tcPr anchor="ctr"/>
                </a:tc>
                <a:tc>
                  <a:txBody>
                    <a:bodyPr/>
                    <a:lstStyle/>
                    <a:p>
                      <a:pPr algn="just"/>
                      <a:r>
                        <a:rPr lang="lt-LT" sz="1800" b="0" i="0" kern="1200" dirty="0">
                          <a:solidFill>
                            <a:schemeClr val="dk1"/>
                          </a:solidFill>
                          <a:effectLst/>
                          <a:latin typeface="+mn-lt"/>
                          <a:ea typeface="+mn-ea"/>
                          <a:cs typeface="+mn-cs"/>
                        </a:rPr>
                        <a:t>dokumentų, pagrindžiančių projekto (-ų) veiklų vykdytojų turimą išsilavinimą ir  įrodančių vykdytojų dalyvavimą 2025 metais ir (ar) einamaisiais metais ne trumpesniuose nei 6 astronominių valandų tiksliniuose mokymuose, seminaruose, pažintiniuose vizituose, tikslinėse konsultacijose ar kituose renginiuose, skirtuose emocinę pagalbą teikiantiems asmenims (jei pareiškėjas pretenduoja atitikti Nuostatų 22 punkto reikalavimus, </a:t>
                      </a:r>
                      <a:r>
                        <a:rPr lang="lt-LT" sz="1800" b="0" i="0" kern="1200" dirty="0" err="1">
                          <a:solidFill>
                            <a:schemeClr val="dk1"/>
                          </a:solidFill>
                          <a:effectLst/>
                          <a:latin typeface="+mn-lt"/>
                          <a:ea typeface="+mn-ea"/>
                          <a:cs typeface="+mn-cs"/>
                        </a:rPr>
                        <a:t>t.y</a:t>
                      </a:r>
                      <a:r>
                        <a:rPr lang="lt-LT" sz="1800" b="0" i="0" kern="1200" dirty="0">
                          <a:solidFill>
                            <a:schemeClr val="dk1"/>
                          </a:solidFill>
                          <a:effectLst/>
                          <a:latin typeface="+mn-lt"/>
                          <a:ea typeface="+mn-ea"/>
                          <a:cs typeface="+mn-cs"/>
                        </a:rPr>
                        <a:t>. darbuotojams numato atlyginimą iš valstybės biudžeto lėšų);</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345452381"/>
                  </a:ext>
                </a:extLst>
              </a:tr>
              <a:tr h="342678">
                <a:tc>
                  <a:txBody>
                    <a:bodyPr/>
                    <a:lstStyle/>
                    <a:p>
                      <a:r>
                        <a:rPr lang="en-GB" sz="1400" dirty="0">
                          <a:latin typeface="Roboto" panose="02000000000000000000" pitchFamily="2" charset="0"/>
                          <a:ea typeface="Roboto" panose="02000000000000000000" pitchFamily="2" charset="0"/>
                          <a:cs typeface="Roboto" panose="02000000000000000000" pitchFamily="2" charset="0"/>
                        </a:rPr>
                        <a:t>35.7.</a:t>
                      </a:r>
                    </a:p>
                  </a:txBody>
                  <a:tcPr anchor="ctr"/>
                </a:tc>
                <a:tc>
                  <a:txBody>
                    <a:bodyPr/>
                    <a:lstStyle/>
                    <a:p>
                      <a:pPr algn="just"/>
                      <a:r>
                        <a:rPr lang="lt-LT" sz="1800" b="0" i="0" kern="1200" dirty="0">
                          <a:solidFill>
                            <a:schemeClr val="dk1"/>
                          </a:solidFill>
                          <a:effectLst/>
                          <a:latin typeface="+mn-lt"/>
                          <a:ea typeface="+mn-ea"/>
                          <a:cs typeface="+mn-cs"/>
                        </a:rPr>
                        <a:t>dokumentų, įrodančių teisę naudotis patalpomis, kuriose bus vykdomos veiklos;</a:t>
                      </a:r>
                    </a:p>
                  </a:txBody>
                  <a:tcPr anchor="ctr"/>
                </a:tc>
                <a:extLst>
                  <a:ext uri="{0D108BD9-81ED-4DB2-BD59-A6C34878D82A}">
                    <a16:rowId xmlns:a16="http://schemas.microsoft.com/office/drawing/2014/main" val="1309422677"/>
                  </a:ext>
                </a:extLst>
              </a:tr>
              <a:tr h="599687">
                <a:tc>
                  <a:txBody>
                    <a:bodyPr/>
                    <a:lstStyle/>
                    <a:p>
                      <a:r>
                        <a:rPr lang="en-GB" sz="1400" dirty="0">
                          <a:latin typeface="Roboto" panose="02000000000000000000" pitchFamily="2" charset="0"/>
                          <a:ea typeface="Roboto" panose="02000000000000000000" pitchFamily="2" charset="0"/>
                          <a:cs typeface="Roboto" panose="02000000000000000000" pitchFamily="2" charset="0"/>
                        </a:rPr>
                        <a:t>35.8.</a:t>
                      </a:r>
                    </a:p>
                  </a:txBody>
                  <a:tcPr anchor="ctr"/>
                </a:tc>
                <a:tc>
                  <a:txBody>
                    <a:bodyPr/>
                    <a:lstStyle/>
                    <a:p>
                      <a:pPr algn="just"/>
                      <a:r>
                        <a:rPr lang="lt-LT" sz="1800" b="0" i="0" kern="1200" dirty="0">
                          <a:solidFill>
                            <a:schemeClr val="dk1"/>
                          </a:solidFill>
                          <a:effectLst/>
                          <a:latin typeface="+mn-lt"/>
                          <a:ea typeface="+mn-ea"/>
                          <a:cs typeface="+mn-cs"/>
                        </a:rPr>
                        <a:t>teikiamo (-ų) dokumento (-ų) užsienio kalba, jeigu toks (-</a:t>
                      </a:r>
                      <a:r>
                        <a:rPr lang="lt-LT" sz="1800" b="0" i="0" kern="1200" dirty="0" err="1">
                          <a:solidFill>
                            <a:schemeClr val="dk1"/>
                          </a:solidFill>
                          <a:effectLst/>
                          <a:latin typeface="+mn-lt"/>
                          <a:ea typeface="+mn-ea"/>
                          <a:cs typeface="+mn-cs"/>
                        </a:rPr>
                        <a:t>ie</a:t>
                      </a:r>
                      <a:r>
                        <a:rPr lang="lt-LT" sz="1800" b="0" i="0" kern="1200" dirty="0">
                          <a:solidFill>
                            <a:schemeClr val="dk1"/>
                          </a:solidFill>
                          <a:effectLst/>
                          <a:latin typeface="+mn-lt"/>
                          <a:ea typeface="+mn-ea"/>
                          <a:cs typeface="+mn-cs"/>
                        </a:rPr>
                        <a:t>) yra, vertimo (-ų), kuris (-</a:t>
                      </a:r>
                      <a:r>
                        <a:rPr lang="lt-LT" sz="1800" b="0" i="0" kern="1200" dirty="0" err="1">
                          <a:solidFill>
                            <a:schemeClr val="dk1"/>
                          </a:solidFill>
                          <a:effectLst/>
                          <a:latin typeface="+mn-lt"/>
                          <a:ea typeface="+mn-ea"/>
                          <a:cs typeface="+mn-cs"/>
                        </a:rPr>
                        <a:t>ie</a:t>
                      </a:r>
                      <a:r>
                        <a:rPr lang="lt-LT" sz="1800" b="0" i="0" kern="1200" dirty="0">
                          <a:solidFill>
                            <a:schemeClr val="dk1"/>
                          </a:solidFill>
                          <a:effectLst/>
                          <a:latin typeface="+mn-lt"/>
                          <a:ea typeface="+mn-ea"/>
                          <a:cs typeface="+mn-cs"/>
                        </a:rPr>
                        <a:t>) turi būti patvirtinti vertėjo arba pareiškėjo vadovo ar jo įgalioto asmens.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879765970"/>
                  </a:ext>
                </a:extLst>
              </a:tr>
            </a:tbl>
          </a:graphicData>
        </a:graphic>
      </p:graphicFrame>
    </p:spTree>
    <p:extLst>
      <p:ext uri="{BB962C8B-B14F-4D97-AF65-F5344CB8AC3E}">
        <p14:creationId xmlns:p14="http://schemas.microsoft.com/office/powerpoint/2010/main" val="744972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56068"/>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Sutartiniai įsipareigojimai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3256288382"/>
              </p:ext>
            </p:extLst>
          </p:nvPr>
        </p:nvGraphicFramePr>
        <p:xfrm>
          <a:off x="314325" y="575310"/>
          <a:ext cx="11563349" cy="6187440"/>
        </p:xfrm>
        <a:graphic>
          <a:graphicData uri="http://schemas.openxmlformats.org/drawingml/2006/table">
            <a:tbl>
              <a:tblPr firstRow="1" bandRow="1">
                <a:tableStyleId>{5C22544A-7EE6-4342-B048-85BDC9FD1C3A}</a:tableStyleId>
              </a:tblPr>
              <a:tblGrid>
                <a:gridCol w="903479">
                  <a:extLst>
                    <a:ext uri="{9D8B030D-6E8A-4147-A177-3AD203B41FA5}">
                      <a16:colId xmlns:a16="http://schemas.microsoft.com/office/drawing/2014/main" val="3364107990"/>
                    </a:ext>
                  </a:extLst>
                </a:gridCol>
                <a:gridCol w="10659870">
                  <a:extLst>
                    <a:ext uri="{9D8B030D-6E8A-4147-A177-3AD203B41FA5}">
                      <a16:colId xmlns:a16="http://schemas.microsoft.com/office/drawing/2014/main" val="691696851"/>
                    </a:ext>
                  </a:extLst>
                </a:gridCol>
              </a:tblGrid>
              <a:tr h="260535">
                <a:tc gridSpan="2">
                  <a:txBody>
                    <a:bodyPr/>
                    <a:lstStyle/>
                    <a:p>
                      <a:pPr algn="ctr"/>
                      <a:r>
                        <a:rPr lang="lt-LT" sz="1600">
                          <a:latin typeface="Roboto" panose="02000000000000000000" pitchFamily="2" charset="0"/>
                          <a:ea typeface="Roboto" panose="02000000000000000000" pitchFamily="2" charset="0"/>
                        </a:rPr>
                        <a:t>Esminiai kiekybiniai rodikliai</a:t>
                      </a:r>
                      <a:endParaRPr lang="en-GB" sz="1600" dirty="0">
                        <a:latin typeface="Roboto" panose="02000000000000000000" pitchFamily="2" charset="0"/>
                        <a:ea typeface="Roboto" panose="02000000000000000000" pitchFamily="2" charset="0"/>
                      </a:endParaRPr>
                    </a:p>
                  </a:txBody>
                  <a:tcPr anchor="ctr"/>
                </a:tc>
                <a:tc hMerge="1">
                  <a:txBody>
                    <a:bodyPr/>
                    <a:lstStyle/>
                    <a:p>
                      <a:pPr algn="ctr"/>
                      <a:r>
                        <a:rPr lang="lt-LT" sz="1600" dirty="0">
                          <a:latin typeface="Roboto" panose="02000000000000000000" pitchFamily="2" charset="0"/>
                          <a:ea typeface="Roboto" panose="02000000000000000000" pitchFamily="2" charset="0"/>
                        </a:rPr>
                        <a:t>Esminiai kiekybiniai rodikliai</a:t>
                      </a:r>
                      <a:endParaRPr lang="en-GB" sz="16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525962486"/>
                  </a:ext>
                </a:extLst>
              </a:tr>
              <a:tr h="923716">
                <a:tc>
                  <a:txBody>
                    <a:bodyPr/>
                    <a:lstStyle/>
                    <a:p>
                      <a:pPr algn="ctr"/>
                      <a:r>
                        <a:rPr lang="lt-LT" sz="1600" dirty="0">
                          <a:latin typeface="Roboto" panose="02000000000000000000" pitchFamily="2" charset="0"/>
                          <a:ea typeface="Roboto" panose="02000000000000000000" pitchFamily="2" charset="0"/>
                          <a:cs typeface="Roboto" panose="02000000000000000000" pitchFamily="2" charset="0"/>
                        </a:rPr>
                        <a:t>2</a:t>
                      </a:r>
                      <a:r>
                        <a:rPr lang="en-US" sz="1600" dirty="0">
                          <a:latin typeface="Roboto" panose="02000000000000000000" pitchFamily="2" charset="0"/>
                          <a:ea typeface="Roboto" panose="02000000000000000000" pitchFamily="2" charset="0"/>
                          <a:cs typeface="Roboto" panose="02000000000000000000" pitchFamily="2" charset="0"/>
                        </a:rPr>
                        <a:t>5</a:t>
                      </a:r>
                      <a:r>
                        <a:rPr lang="lt-LT" sz="1600" dirty="0">
                          <a:latin typeface="Roboto" panose="02000000000000000000" pitchFamily="2" charset="0"/>
                          <a:ea typeface="Roboto" panose="02000000000000000000" pitchFamily="2" charset="0"/>
                          <a:cs typeface="Roboto" panose="02000000000000000000" pitchFamily="2" charset="0"/>
                        </a:rPr>
                        <a:t>.1.1.</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800" b="0" i="0" kern="1200">
                          <a:solidFill>
                            <a:schemeClr val="dk1"/>
                          </a:solidFill>
                          <a:effectLst/>
                          <a:latin typeface="+mn-lt"/>
                          <a:ea typeface="+mn-ea"/>
                          <a:cs typeface="+mn-cs"/>
                        </a:rPr>
                        <a:t>užtikrinti, kad emocinę (psichologinę) pagalbą telefonu vaikams ne trumpiau nei 10 valandų per parą vienu metu teiktų vidutiniškai 2 konsultantai ar savanoriai, išskyrus tuos atvejus, kai dėl objektyvių priežasčių to padaryti neįmanoma. Objektyviomis priežastimis laikomos aplinkybės, kurios nepriklauso nuo pareiškėjo, projekto vykdytojo valios;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315804277"/>
                  </a:ext>
                </a:extLst>
              </a:tr>
              <a:tr h="497385">
                <a:tc>
                  <a:txBody>
                    <a:bodyPr/>
                    <a:lstStyle/>
                    <a:p>
                      <a:pPr algn="ct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1.2.  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jauniems žmonėms ne trumpiau nei 24 valandas per parą vienu metu teiktų vidutiniškai 1 konsultantas ar savanoris;</a:t>
                      </a:r>
                    </a:p>
                  </a:txBody>
                  <a:tcPr anchor="ctr"/>
                </a:tc>
                <a:extLst>
                  <a:ext uri="{0D108BD9-81ED-4DB2-BD59-A6C34878D82A}">
                    <a16:rowId xmlns:a16="http://schemas.microsoft.com/office/drawing/2014/main" val="2255808557"/>
                  </a:ext>
                </a:extLst>
              </a:tr>
              <a:tr h="515738">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.1.3.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pagyvenusiems asmenims ir krizę išgyvenantiems žmonėms ne trumpiau nei 24 valandas per parą vienu metu teiktų vidutiniškai 1 konsultantas ar savanoris;</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913989144"/>
                  </a:ext>
                </a:extLst>
              </a:tr>
              <a:tr h="758666">
                <a:tc>
                  <a:txBody>
                    <a:bodyPr/>
                    <a:lstStyle/>
                    <a:p>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4</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užtikrinti, kad emocinę (psichologinę) pagalbą telefonu moterims ir smurtą artimoje aplinkoje patyrusiems asmenims ne trumpiau nei 24 valandas per parą vienu metu teiktų ne mažiau nei 1 konsultantas ar savanoris, išskyrus tuos atvejus, kai dėl objektyvių priežasčių to padaryti neįmanoma</a:t>
                      </a:r>
                      <a:r>
                        <a:rPr lang="en-US" sz="1800" b="0" i="0" kern="1200" dirty="0">
                          <a:solidFill>
                            <a:schemeClr val="dk1"/>
                          </a:solidFill>
                          <a:effectLst/>
                          <a:latin typeface="+mn-lt"/>
                          <a:ea typeface="+mn-ea"/>
                          <a:cs typeface="+mn-cs"/>
                        </a:rPr>
                        <a:t>;</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30765208"/>
                  </a:ext>
                </a:extLst>
              </a:tr>
              <a:tr h="923716">
                <a:tc>
                  <a:txBody>
                    <a:bodyPr/>
                    <a:lstStyle/>
                    <a:p>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užtikrinti, kad emocinę (psichologinę) pagalbą telefonu nors viena iš gausiausių Lietuvoje gyvenančių tautinių mažumų kalbų (remiantis Valstybės duomenų agentūros duomenimis) teiktų ne trumpiau nei 3 valandas per parą ne mažiau nei 1 konsultantas ar savanoris, išskyrus tuos atvejus, kai dėl objektyvių priežasčių to padaryti neįmanoma</a:t>
                      </a:r>
                      <a:r>
                        <a:rPr lang="en-US" sz="1800" b="0" i="0" kern="1200" dirty="0">
                          <a:solidFill>
                            <a:schemeClr val="dk1"/>
                          </a:solidFill>
                          <a:effectLst/>
                          <a:latin typeface="+mn-lt"/>
                          <a:ea typeface="+mn-ea"/>
                          <a:cs typeface="+mn-cs"/>
                        </a:rPr>
                        <a:t>;</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226443433"/>
                  </a:ext>
                </a:extLst>
              </a:tr>
              <a:tr h="515738">
                <a:tc>
                  <a:txBody>
                    <a:bodyPr/>
                    <a:lstStyle/>
                    <a:p>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6</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užtikrinti, kad bus apmokyta ne mažiau kaip 50 naujų savanorių emocinei (psichologinei) pagalbai telefonu ir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 ir laiškais teikti;</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018686086"/>
                  </a:ext>
                </a:extLst>
              </a:tr>
              <a:tr h="515738">
                <a:tc>
                  <a:txBody>
                    <a:bodyPr/>
                    <a:lstStyle/>
                    <a:p>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7</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užtikrinti, kad bus vykdomos ne mažiau nei 5 kryptingos veiklos, skirtos viešinti veiklas, nurodytas Nuostatų 18 punkte;</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398816305"/>
                  </a:ext>
                </a:extLst>
              </a:tr>
            </a:tbl>
          </a:graphicData>
        </a:graphic>
      </p:graphicFrame>
    </p:spTree>
    <p:extLst>
      <p:ext uri="{BB962C8B-B14F-4D97-AF65-F5344CB8AC3E}">
        <p14:creationId xmlns:p14="http://schemas.microsoft.com/office/powerpoint/2010/main" val="892779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94168"/>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Sutartiniai įsipareigojimai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3945132296"/>
              </p:ext>
            </p:extLst>
          </p:nvPr>
        </p:nvGraphicFramePr>
        <p:xfrm>
          <a:off x="361950" y="579120"/>
          <a:ext cx="11468099" cy="6278880"/>
        </p:xfrm>
        <a:graphic>
          <a:graphicData uri="http://schemas.openxmlformats.org/drawingml/2006/table">
            <a:tbl>
              <a:tblPr firstRow="1" bandRow="1">
                <a:tableStyleId>{5C22544A-7EE6-4342-B048-85BDC9FD1C3A}</a:tableStyleId>
              </a:tblPr>
              <a:tblGrid>
                <a:gridCol w="831803">
                  <a:extLst>
                    <a:ext uri="{9D8B030D-6E8A-4147-A177-3AD203B41FA5}">
                      <a16:colId xmlns:a16="http://schemas.microsoft.com/office/drawing/2014/main" val="3364107990"/>
                    </a:ext>
                  </a:extLst>
                </a:gridCol>
                <a:gridCol w="10636296">
                  <a:extLst>
                    <a:ext uri="{9D8B030D-6E8A-4147-A177-3AD203B41FA5}">
                      <a16:colId xmlns:a16="http://schemas.microsoft.com/office/drawing/2014/main" val="691696851"/>
                    </a:ext>
                  </a:extLst>
                </a:gridCol>
              </a:tblGrid>
              <a:tr h="320815">
                <a:tc gridSpan="2">
                  <a:txBody>
                    <a:bodyPr/>
                    <a:lstStyle/>
                    <a:p>
                      <a:pPr algn="ctr"/>
                      <a:r>
                        <a:rPr lang="lt-LT" sz="1600" b="1" dirty="0">
                          <a:solidFill>
                            <a:schemeClr val="bg1"/>
                          </a:solidFill>
                          <a:latin typeface="Roboto" panose="02000000000000000000" pitchFamily="2" charset="0"/>
                          <a:ea typeface="Roboto" panose="02000000000000000000" pitchFamily="2" charset="0"/>
                          <a:cs typeface="Roboto" panose="02000000000000000000" pitchFamily="2" charset="0"/>
                        </a:rPr>
                        <a:t>Kiekybiniai rodikliai</a:t>
                      </a:r>
                      <a:endParaRPr lang="en-GB" sz="1600" b="1"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solidFill>
                      <a:schemeClr val="accent2"/>
                    </a:solidFill>
                  </a:tcPr>
                </a:tc>
                <a:tc hMerge="1">
                  <a:txBody>
                    <a:bodyPr/>
                    <a:lstStyle/>
                    <a:p>
                      <a:r>
                        <a:rPr lang="lt-LT" sz="1500" dirty="0">
                          <a:latin typeface="Roboto" panose="02000000000000000000" pitchFamily="2" charset="0"/>
                          <a:ea typeface="Roboto" panose="02000000000000000000" pitchFamily="2" charset="0"/>
                        </a:rPr>
                        <a:t>Kiekybiniai rodikliai</a:t>
                      </a:r>
                      <a:endParaRPr lang="en-GB" sz="15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981576748"/>
                  </a:ext>
                </a:extLst>
              </a:tr>
              <a:tr h="1662407">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.2.1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užtikrinti, kad </a:t>
                      </a:r>
                      <a:r>
                        <a:rPr lang="lt-LT" sz="1800" b="1" i="0" kern="1200" dirty="0">
                          <a:solidFill>
                            <a:schemeClr val="dk1"/>
                          </a:solidFill>
                          <a:effectLst/>
                          <a:latin typeface="+mn-lt"/>
                          <a:ea typeface="+mn-ea"/>
                          <a:cs typeface="+mn-cs"/>
                        </a:rPr>
                        <a:t>vaikams</a:t>
                      </a:r>
                      <a:r>
                        <a:rPr lang="lt-LT" sz="1800" b="0" i="0" kern="1200" dirty="0">
                          <a:solidFill>
                            <a:schemeClr val="dk1"/>
                          </a:solidFill>
                          <a:effectLst/>
                          <a:latin typeface="+mn-lt"/>
                          <a:ea typeface="+mn-ea"/>
                          <a:cs typeface="+mn-cs"/>
                        </a:rPr>
                        <a:t> emocinės (psichologinės) pagalbos vidutinis teikimo laikas per mėnesį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(ar) susirašinėjant laiškais</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būtų ne mažesnis kaip </a:t>
                      </a:r>
                      <a:r>
                        <a:rPr lang="lt-LT" sz="1800" b="1" i="0" kern="1200" dirty="0">
                          <a:solidFill>
                            <a:schemeClr val="dk1"/>
                          </a:solidFill>
                          <a:effectLst/>
                          <a:latin typeface="+mn-lt"/>
                          <a:ea typeface="+mn-ea"/>
                          <a:cs typeface="+mn-cs"/>
                        </a:rPr>
                        <a:t>1500 val</a:t>
                      </a:r>
                      <a:r>
                        <a:rPr lang="lt-LT" sz="1800" b="0" i="0" kern="1200" dirty="0">
                          <a:solidFill>
                            <a:schemeClr val="dk1"/>
                          </a:solidFill>
                          <a:effectLst/>
                          <a:latin typeface="+mn-lt"/>
                          <a:ea typeface="+mn-ea"/>
                          <a:cs typeface="+mn-cs"/>
                        </a:rPr>
                        <a:t>., išskyrus tuos atvejus, kai dėl objektyvių priežasčių to padaryti neįmanoma. Teikdamas emocinę (psichologinę) pagalbą telefonu vaikams, pareiškėjas, projekto vykdytojas turi </a:t>
                      </a:r>
                      <a:r>
                        <a:rPr lang="lt-LT" sz="1800" b="1" i="0" kern="1200" dirty="0">
                          <a:solidFill>
                            <a:schemeClr val="dk1"/>
                          </a:solidFill>
                          <a:effectLst/>
                          <a:latin typeface="+mn-lt"/>
                          <a:ea typeface="+mn-ea"/>
                          <a:cs typeface="+mn-cs"/>
                        </a:rPr>
                        <a:t>bendradarbiauti su Valstybės vaiko teisių apsaugos ir įvaikinimo tarnybos</a:t>
                      </a:r>
                      <a:r>
                        <a:rPr lang="lt-LT" sz="1800" b="0" i="0" kern="1200" dirty="0">
                          <a:solidFill>
                            <a:schemeClr val="dk1"/>
                          </a:solidFill>
                          <a:effectLst/>
                          <a:latin typeface="+mn-lt"/>
                          <a:ea typeface="+mn-ea"/>
                          <a:cs typeface="+mn-cs"/>
                        </a:rPr>
                        <a:t> prie Socialinės apsaugos ir darbo ministerijos </a:t>
                      </a:r>
                      <a:r>
                        <a:rPr lang="lt-LT" sz="1800" b="1" i="0" kern="1200" dirty="0">
                          <a:solidFill>
                            <a:schemeClr val="dk1"/>
                          </a:solidFill>
                          <a:effectLst/>
                          <a:latin typeface="+mn-lt"/>
                          <a:ea typeface="+mn-ea"/>
                          <a:cs typeface="+mn-cs"/>
                        </a:rPr>
                        <a:t>pagalbos vaikams linija</a:t>
                      </a:r>
                      <a:r>
                        <a:rPr lang="lt-LT" sz="1800" b="0" i="0" kern="1200" dirty="0">
                          <a:solidFill>
                            <a:schemeClr val="dk1"/>
                          </a:solidFill>
                          <a:effectLst/>
                          <a:latin typeface="+mn-lt"/>
                          <a:ea typeface="+mn-ea"/>
                          <a:cs typeface="+mn-cs"/>
                        </a:rPr>
                        <a:t>;</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896791700"/>
                  </a:ext>
                </a:extLst>
              </a:tr>
              <a:tr h="874951">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a:t>
                      </a:r>
                      <a:r>
                        <a:rPr lang="en-US" sz="1500" dirty="0">
                          <a:latin typeface="Roboto" panose="02000000000000000000" pitchFamily="2" charset="0"/>
                          <a:ea typeface="Roboto" panose="02000000000000000000" pitchFamily="2" charset="0"/>
                          <a:cs typeface="Roboto" panose="02000000000000000000" pitchFamily="2" charset="0"/>
                        </a:rPr>
                        <a:t>5</a:t>
                      </a:r>
                      <a:r>
                        <a:rPr lang="lt-LT" sz="1500" dirty="0">
                          <a:latin typeface="Roboto" panose="02000000000000000000" pitchFamily="2" charset="0"/>
                          <a:ea typeface="Roboto" panose="02000000000000000000" pitchFamily="2" charset="0"/>
                          <a:cs typeface="Roboto" panose="02000000000000000000" pitchFamily="2" charset="0"/>
                        </a:rPr>
                        <a:t>.2.2</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užtikrinti, kad </a:t>
                      </a:r>
                      <a:r>
                        <a:rPr lang="lt-LT" sz="1800" b="1" i="0" kern="1200" dirty="0">
                          <a:solidFill>
                            <a:schemeClr val="dk1"/>
                          </a:solidFill>
                          <a:effectLst/>
                          <a:latin typeface="+mn-lt"/>
                          <a:ea typeface="+mn-ea"/>
                          <a:cs typeface="+mn-cs"/>
                        </a:rPr>
                        <a:t>jauniems žmonėms </a:t>
                      </a:r>
                      <a:r>
                        <a:rPr lang="lt-LT" sz="1800" b="0" i="0" kern="1200" dirty="0">
                          <a:solidFill>
                            <a:schemeClr val="dk1"/>
                          </a:solidFill>
                          <a:effectLst/>
                          <a:latin typeface="+mn-lt"/>
                          <a:ea typeface="+mn-ea"/>
                          <a:cs typeface="+mn-cs"/>
                        </a:rPr>
                        <a:t>emocinės (psichologinės) pagalbos vidutinis teikimo laikas per mėnesį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(ar) susirašinėjant laiškais</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būtų ne mažesnis kaip </a:t>
                      </a:r>
                      <a:r>
                        <a:rPr lang="lt-LT" sz="1800" b="1" i="0" kern="1200" dirty="0">
                          <a:solidFill>
                            <a:schemeClr val="dk1"/>
                          </a:solidFill>
                          <a:effectLst/>
                          <a:latin typeface="+mn-lt"/>
                          <a:ea typeface="+mn-ea"/>
                          <a:cs typeface="+mn-cs"/>
                        </a:rPr>
                        <a:t>2024 val</a:t>
                      </a:r>
                      <a:r>
                        <a:rPr lang="lt-LT" sz="1800" b="0" i="0" kern="1200" dirty="0">
                          <a:solidFill>
                            <a:schemeClr val="dk1"/>
                          </a:solidFill>
                          <a:effectLst/>
                          <a:latin typeface="+mn-lt"/>
                          <a:ea typeface="+mn-ea"/>
                          <a:cs typeface="+mn-cs"/>
                        </a:rPr>
                        <a:t>., išskyrus tuos atvejus, kai dėl objektyvių priežasčių to padaryti neįmanoma.</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158200704"/>
                  </a:ext>
                </a:extLst>
              </a:tr>
              <a:tr h="1137437">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a:t>
                      </a:r>
                      <a:r>
                        <a:rPr lang="en-US" sz="1500" dirty="0">
                          <a:latin typeface="Roboto" panose="02000000000000000000" pitchFamily="2" charset="0"/>
                          <a:ea typeface="Roboto" panose="02000000000000000000" pitchFamily="2" charset="0"/>
                          <a:cs typeface="Roboto" panose="02000000000000000000" pitchFamily="2" charset="0"/>
                        </a:rPr>
                        <a:t>5</a:t>
                      </a:r>
                      <a:r>
                        <a:rPr lang="lt-LT" sz="1500" dirty="0">
                          <a:latin typeface="Roboto" panose="02000000000000000000" pitchFamily="2" charset="0"/>
                          <a:ea typeface="Roboto" panose="02000000000000000000" pitchFamily="2" charset="0"/>
                          <a:cs typeface="Roboto" panose="02000000000000000000" pitchFamily="2" charset="0"/>
                        </a:rPr>
                        <a:t>.2.3</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 užtikrinti, kad </a:t>
                      </a:r>
                      <a:r>
                        <a:rPr lang="lt-LT" sz="1800" b="1" i="0" kern="1200" dirty="0">
                          <a:solidFill>
                            <a:schemeClr val="dk1"/>
                          </a:solidFill>
                          <a:effectLst/>
                          <a:latin typeface="+mn-lt"/>
                          <a:ea typeface="+mn-ea"/>
                          <a:cs typeface="+mn-cs"/>
                        </a:rPr>
                        <a:t>pagyvenusiems asmenims ir krizę išgyvenantiems žmonėms </a:t>
                      </a:r>
                      <a:r>
                        <a:rPr lang="lt-LT" sz="1800" b="0" i="0" kern="1200" dirty="0">
                          <a:solidFill>
                            <a:schemeClr val="dk1"/>
                          </a:solidFill>
                          <a:effectLst/>
                          <a:latin typeface="+mn-lt"/>
                          <a:ea typeface="+mn-ea"/>
                          <a:cs typeface="+mn-cs"/>
                        </a:rPr>
                        <a:t>emocinės (psichologinės) pagalbos vidutinis teikimo laikas per mėnesį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(ar) susirašinėjant laiškais būtų ne mažesnis kaip </a:t>
                      </a:r>
                      <a:r>
                        <a:rPr lang="lt-LT" sz="1800" b="1" i="0" kern="1200" dirty="0">
                          <a:solidFill>
                            <a:schemeClr val="dk1"/>
                          </a:solidFill>
                          <a:effectLst/>
                          <a:latin typeface="+mn-lt"/>
                          <a:ea typeface="+mn-ea"/>
                          <a:cs typeface="+mn-cs"/>
                        </a:rPr>
                        <a:t>1250 val.</a:t>
                      </a:r>
                      <a:r>
                        <a:rPr lang="lt-LT" sz="1800" b="0" i="0" kern="1200" dirty="0">
                          <a:solidFill>
                            <a:schemeClr val="dk1"/>
                          </a:solidFill>
                          <a:effectLst/>
                          <a:latin typeface="+mn-lt"/>
                          <a:ea typeface="+mn-ea"/>
                          <a:cs typeface="+mn-cs"/>
                        </a:rPr>
                        <a:t>, išskyrus tuos atvejus, kai dėl objektyvių priežasčių to padaryti neįmanoma.</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353570848"/>
                  </a:ext>
                </a:extLst>
              </a:tr>
              <a:tr h="1137437">
                <a:tc>
                  <a:txBody>
                    <a:bodyPr/>
                    <a:lstStyle/>
                    <a:p>
                      <a:r>
                        <a:rPr lang="en-GB" sz="1500" dirty="0">
                          <a:latin typeface="Roboto" panose="02000000000000000000" pitchFamily="2" charset="0"/>
                          <a:ea typeface="Roboto" panose="02000000000000000000" pitchFamily="2" charset="0"/>
                          <a:cs typeface="Roboto" panose="02000000000000000000" pitchFamily="2" charset="0"/>
                        </a:rPr>
                        <a:t>25.2.4</a:t>
                      </a:r>
                    </a:p>
                  </a:txBody>
                  <a:tcPr anchor="ctr"/>
                </a:tc>
                <a:tc>
                  <a:txBody>
                    <a:bodyPr/>
                    <a:lstStyle/>
                    <a:p>
                      <a:r>
                        <a:rPr lang="lt-LT" sz="1800" b="0" i="0" kern="1200" dirty="0">
                          <a:solidFill>
                            <a:schemeClr val="dk1"/>
                          </a:solidFill>
                          <a:effectLst/>
                          <a:latin typeface="+mn-lt"/>
                          <a:ea typeface="+mn-ea"/>
                          <a:cs typeface="+mn-cs"/>
                        </a:rPr>
                        <a:t>užtikrinti, kad </a:t>
                      </a:r>
                      <a:r>
                        <a:rPr lang="lt-LT" sz="1800" b="1" i="0" kern="1200" dirty="0">
                          <a:solidFill>
                            <a:schemeClr val="dk1"/>
                          </a:solidFill>
                          <a:effectLst/>
                          <a:latin typeface="+mn-lt"/>
                          <a:ea typeface="+mn-ea"/>
                          <a:cs typeface="+mn-cs"/>
                        </a:rPr>
                        <a:t>moterims ir smurtą artimoje aplinkoje patyrusiems asmenims </a:t>
                      </a:r>
                      <a:r>
                        <a:rPr lang="lt-LT" sz="1800" b="0" i="0" kern="1200" dirty="0">
                          <a:solidFill>
                            <a:schemeClr val="dk1"/>
                          </a:solidFill>
                          <a:effectLst/>
                          <a:latin typeface="+mn-lt"/>
                          <a:ea typeface="+mn-ea"/>
                          <a:cs typeface="+mn-cs"/>
                        </a:rPr>
                        <a:t>emocinės (psichologinės) pagalbos vidutinis teikimo laikas per mėnesį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(ar) susirašinėjant laiškais būtų ne mažesnis kaip  </a:t>
                      </a:r>
                      <a:r>
                        <a:rPr lang="lt-LT" sz="1800" b="1" i="0" kern="1200" dirty="0">
                          <a:solidFill>
                            <a:schemeClr val="dk1"/>
                          </a:solidFill>
                          <a:effectLst/>
                          <a:latin typeface="+mn-lt"/>
                          <a:ea typeface="+mn-ea"/>
                          <a:cs typeface="+mn-cs"/>
                        </a:rPr>
                        <a:t>1330 val</a:t>
                      </a:r>
                      <a:r>
                        <a:rPr lang="lt-LT" sz="1800" b="0" i="0" kern="1200" dirty="0">
                          <a:solidFill>
                            <a:schemeClr val="dk1"/>
                          </a:solidFill>
                          <a:effectLst/>
                          <a:latin typeface="+mn-lt"/>
                          <a:ea typeface="+mn-ea"/>
                          <a:cs typeface="+mn-cs"/>
                        </a:rPr>
                        <a:t>., išskyrus tuos atvejus, kai dėl objektyvių priežasčių to padaryti neįmanoma.</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979661124"/>
                  </a:ext>
                </a:extLst>
              </a:tr>
              <a:tr h="874951">
                <a:tc>
                  <a:txBody>
                    <a:bodyPr/>
                    <a:lstStyle/>
                    <a:p>
                      <a:r>
                        <a:rPr lang="en-GB" sz="1500" dirty="0">
                          <a:latin typeface="Roboto" panose="02000000000000000000" pitchFamily="2" charset="0"/>
                          <a:ea typeface="Roboto" panose="02000000000000000000" pitchFamily="2" charset="0"/>
                          <a:cs typeface="Roboto" panose="02000000000000000000" pitchFamily="2" charset="0"/>
                        </a:rPr>
                        <a:t>25.2.5</a:t>
                      </a:r>
                    </a:p>
                  </a:txBody>
                  <a:tcPr anchor="ctr"/>
                </a:tc>
                <a:tc>
                  <a:txBody>
                    <a:bodyPr/>
                    <a:lstStyle/>
                    <a:p>
                      <a:r>
                        <a:rPr lang="lt-LT" sz="1800" b="0" i="0" kern="1200" dirty="0">
                          <a:solidFill>
                            <a:schemeClr val="dk1"/>
                          </a:solidFill>
                          <a:effectLst/>
                          <a:latin typeface="+mn-lt"/>
                          <a:ea typeface="+mn-ea"/>
                          <a:cs typeface="+mn-cs"/>
                        </a:rPr>
                        <a:t>užtikrinti, kad emocinės (psichologinės) pagalbos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 </a:t>
                      </a:r>
                      <a:r>
                        <a:rPr lang="lt-LT" sz="1800" b="1" i="0" kern="1200" dirty="0">
                          <a:solidFill>
                            <a:schemeClr val="dk1"/>
                          </a:solidFill>
                          <a:effectLst/>
                          <a:latin typeface="+mn-lt"/>
                          <a:ea typeface="+mn-ea"/>
                          <a:cs typeface="+mn-cs"/>
                        </a:rPr>
                        <a:t>vidutinis pasiekiamumas </a:t>
                      </a:r>
                      <a:r>
                        <a:rPr lang="lt-LT" sz="1800" b="0" i="0" kern="1200" dirty="0">
                          <a:solidFill>
                            <a:schemeClr val="dk1"/>
                          </a:solidFill>
                          <a:effectLst/>
                          <a:latin typeface="+mn-lt"/>
                          <a:ea typeface="+mn-ea"/>
                          <a:cs typeface="+mn-cs"/>
                        </a:rPr>
                        <a:t>skambinantiesiems ir rašantiesiems būtų </a:t>
                      </a:r>
                      <a:r>
                        <a:rPr lang="lt-LT" sz="1800" b="1" i="0" kern="1200" dirty="0">
                          <a:solidFill>
                            <a:schemeClr val="dk1"/>
                          </a:solidFill>
                          <a:effectLst/>
                          <a:latin typeface="+mn-lt"/>
                          <a:ea typeface="+mn-ea"/>
                          <a:cs typeface="+mn-cs"/>
                        </a:rPr>
                        <a:t>60 procentų</a:t>
                      </a:r>
                      <a:r>
                        <a:rPr lang="lt-LT" sz="1800" b="0" i="0" kern="1200" dirty="0">
                          <a:solidFill>
                            <a:schemeClr val="dk1"/>
                          </a:solidFill>
                          <a:effectLst/>
                          <a:latin typeface="+mn-lt"/>
                          <a:ea typeface="+mn-ea"/>
                          <a:cs typeface="+mn-cs"/>
                        </a:rPr>
                        <a:t>.</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747883370"/>
                  </a:ext>
                </a:extLst>
              </a:tr>
            </a:tbl>
          </a:graphicData>
        </a:graphic>
      </p:graphicFrame>
    </p:spTree>
    <p:extLst>
      <p:ext uri="{BB962C8B-B14F-4D97-AF65-F5344CB8AC3E}">
        <p14:creationId xmlns:p14="http://schemas.microsoft.com/office/powerpoint/2010/main" val="2175597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45320"/>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Sutartiniai įsipareigojimai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3676008288"/>
              </p:ext>
            </p:extLst>
          </p:nvPr>
        </p:nvGraphicFramePr>
        <p:xfrm>
          <a:off x="285750" y="606985"/>
          <a:ext cx="11334749" cy="6183392"/>
        </p:xfrm>
        <a:graphic>
          <a:graphicData uri="http://schemas.openxmlformats.org/drawingml/2006/table">
            <a:tbl>
              <a:tblPr firstRow="1" bandRow="1">
                <a:tableStyleId>{5C22544A-7EE6-4342-B048-85BDC9FD1C3A}</a:tableStyleId>
              </a:tblPr>
              <a:tblGrid>
                <a:gridCol w="873830">
                  <a:extLst>
                    <a:ext uri="{9D8B030D-6E8A-4147-A177-3AD203B41FA5}">
                      <a16:colId xmlns:a16="http://schemas.microsoft.com/office/drawing/2014/main" val="3364107990"/>
                    </a:ext>
                  </a:extLst>
                </a:gridCol>
                <a:gridCol w="10460919">
                  <a:extLst>
                    <a:ext uri="{9D8B030D-6E8A-4147-A177-3AD203B41FA5}">
                      <a16:colId xmlns:a16="http://schemas.microsoft.com/office/drawing/2014/main" val="691696851"/>
                    </a:ext>
                  </a:extLst>
                </a:gridCol>
              </a:tblGrid>
              <a:tr h="311303">
                <a:tc gridSpan="2">
                  <a:txBody>
                    <a:bodyPr/>
                    <a:lstStyle/>
                    <a:p>
                      <a:pPr algn="ctr"/>
                      <a:r>
                        <a:rPr lang="lt-LT" sz="1600" b="1" dirty="0">
                          <a:solidFill>
                            <a:schemeClr val="bg1"/>
                          </a:solidFill>
                          <a:latin typeface="Roboto" panose="02000000000000000000" pitchFamily="2" charset="0"/>
                          <a:ea typeface="Roboto" panose="02000000000000000000" pitchFamily="2" charset="0"/>
                        </a:rPr>
                        <a:t>Kokybiniai rodikliai</a:t>
                      </a:r>
                      <a:endParaRPr lang="en-GB" sz="1600" b="1" dirty="0">
                        <a:solidFill>
                          <a:schemeClr val="bg1"/>
                        </a:solidFill>
                        <a:latin typeface="Roboto" panose="02000000000000000000" pitchFamily="2" charset="0"/>
                        <a:ea typeface="Roboto" panose="02000000000000000000" pitchFamily="2" charset="0"/>
                      </a:endParaRPr>
                    </a:p>
                  </a:txBody>
                  <a:tcPr anchor="ctr">
                    <a:solidFill>
                      <a:schemeClr val="accent2"/>
                    </a:solidFill>
                  </a:tcPr>
                </a:tc>
                <a:tc hMerge="1">
                  <a:txBody>
                    <a:bodyPr/>
                    <a:lstStyle/>
                    <a:p>
                      <a:r>
                        <a:rPr lang="lt-LT" sz="1500" b="1" dirty="0">
                          <a:solidFill>
                            <a:schemeClr val="bg1"/>
                          </a:solidFill>
                          <a:latin typeface="Roboto" panose="02000000000000000000" pitchFamily="2" charset="0"/>
                          <a:ea typeface="Roboto" panose="02000000000000000000" pitchFamily="2" charset="0"/>
                        </a:rPr>
                        <a:t>Kokybiniai rodikliai</a:t>
                      </a:r>
                      <a:endParaRPr lang="en-GB" sz="1500" b="1" dirty="0">
                        <a:solidFill>
                          <a:schemeClr val="bg1"/>
                        </a:solidFill>
                        <a:latin typeface="Roboto" panose="02000000000000000000" pitchFamily="2" charset="0"/>
                        <a:ea typeface="Roboto" panose="02000000000000000000" pitchFamily="2" charset="0"/>
                      </a:endParaRPr>
                    </a:p>
                  </a:txBody>
                  <a:tcPr anchor="ctr">
                    <a:solidFill>
                      <a:schemeClr val="accent2"/>
                    </a:solidFill>
                  </a:tcPr>
                </a:tc>
                <a:extLst>
                  <a:ext uri="{0D108BD9-81ED-4DB2-BD59-A6C34878D82A}">
                    <a16:rowId xmlns:a16="http://schemas.microsoft.com/office/drawing/2014/main" val="3377848036"/>
                  </a:ext>
                </a:extLst>
              </a:tr>
              <a:tr h="1613115">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.3.1.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a:t>
                      </a:r>
                      <a:r>
                        <a:rPr lang="lt-LT" sz="1800" b="0" i="0" kern="1200" dirty="0">
                          <a:solidFill>
                            <a:schemeClr val="dk1"/>
                          </a:solidFill>
                          <a:effectLst/>
                          <a:latin typeface="+mn-lt"/>
                          <a:ea typeface="+mn-ea"/>
                          <a:cs typeface="+mn-cs"/>
                        </a:rPr>
                        <a:t>užtikrinti, kad informacija apie teikiamą emocinę (psichologinę) pagalbą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 būtų skelbiama viešai lengvai prieinama forma, prieinamu bendravimo būdu taip, kaip numatyta Lietuvos Respublikos asmens su negalia teisių apsaugos pagrindų įstatyme, o tuo metu, kai emocinė (psichologinė) pagalba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ir laiškais</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neteikiama, skambinantieji būtų informuojami apie emocinės (psichologinės) pagalbos teikimo laiką ir kitas pagalbos galimybes;</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59915191"/>
                  </a:ext>
                </a:extLst>
              </a:tr>
              <a:tr h="849008">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.3.2.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didinti emocinės (psichologinės) pagalbos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pasiekiamumą tikslinėms grupėms, nurodytoms Nuostatų 18.1 ir 18.2 papunkčiuose;</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390064283"/>
                  </a:ext>
                </a:extLst>
              </a:tr>
              <a:tr h="849008">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a:t>
                      </a:r>
                      <a:r>
                        <a:rPr kumimoji="0" lang="en-US"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5</a:t>
                      </a: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.3.3.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didinti emocinės (psichologinės) pagalbos telefonu,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a:t>
                      </a:r>
                      <a:r>
                        <a:rPr lang="lt-LT" sz="1800" b="0" i="1" kern="1200" dirty="0">
                          <a:solidFill>
                            <a:schemeClr val="dk1"/>
                          </a:solidFill>
                          <a:effectLst/>
                          <a:latin typeface="+mn-lt"/>
                          <a:ea typeface="+mn-ea"/>
                          <a:cs typeface="+mn-cs"/>
                        </a:rPr>
                        <a:t> </a:t>
                      </a:r>
                      <a:r>
                        <a:rPr lang="lt-LT" sz="1800" b="0" i="0" kern="1200" dirty="0">
                          <a:solidFill>
                            <a:schemeClr val="dk1"/>
                          </a:solidFill>
                          <a:effectLst/>
                          <a:latin typeface="+mn-lt"/>
                          <a:ea typeface="+mn-ea"/>
                          <a:cs typeface="+mn-cs"/>
                        </a:rPr>
                        <a:t>teikimo žinomumą tiek tikslinėms grupėms, nurodytoms Nuostatų 18.1 ir 18.2 papunkčiuose, tiek visuomenei;</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555907130"/>
                  </a:ext>
                </a:extLst>
              </a:tr>
              <a:tr h="625944">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a:t>
                      </a:r>
                      <a:r>
                        <a:rPr lang="en-US" sz="1500" dirty="0">
                          <a:latin typeface="Roboto" panose="02000000000000000000" pitchFamily="2" charset="0"/>
                          <a:ea typeface="Roboto" panose="02000000000000000000" pitchFamily="2" charset="0"/>
                          <a:cs typeface="Roboto" panose="02000000000000000000" pitchFamily="2" charset="0"/>
                        </a:rPr>
                        <a:t>5</a:t>
                      </a:r>
                      <a:r>
                        <a:rPr lang="lt-LT" sz="1500" dirty="0">
                          <a:latin typeface="Roboto" panose="02000000000000000000" pitchFamily="2" charset="0"/>
                          <a:ea typeface="Roboto" panose="02000000000000000000" pitchFamily="2" charset="0"/>
                          <a:cs typeface="Roboto" panose="02000000000000000000" pitchFamily="2" charset="0"/>
                        </a:rPr>
                        <a:t>.3.4.</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sudaryti sąlygas įvairių amžiaus grupių asmenims įsitraukti į savanorišką veiklą;</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66197242"/>
                  </a:ext>
                </a:extLst>
              </a:tr>
              <a:tr h="741608">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25.3.5.</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sudaryti sąlygas savanoriams nuolatos tobulinti savo įgūdžius: asmeninius ir komandinio darbo įgūdžius, emocinės pagalbos teikimo įgūdžius bei kitus įgūdžius, reikalingus efektyviai ir prasmingai savanorystei;</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4139455278"/>
                  </a:ext>
                </a:extLst>
              </a:tr>
              <a:tr h="849008">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25.3.6.</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analizuoti savo įgyvendinamas veiklas, atsižvelgiant į visuomenėje kylančius poreikius emocinei (psichologinei) pagalbai telefonu ir susirašinėjant internetu trumpaisiais pranešimais (angl. </a:t>
                      </a:r>
                      <a:r>
                        <a:rPr lang="lt-LT" sz="1800" b="0" i="1" kern="1200" dirty="0" err="1">
                          <a:solidFill>
                            <a:schemeClr val="dk1"/>
                          </a:solidFill>
                          <a:effectLst/>
                          <a:latin typeface="+mn-lt"/>
                          <a:ea typeface="+mn-ea"/>
                          <a:cs typeface="+mn-cs"/>
                        </a:rPr>
                        <a:t>chat</a:t>
                      </a:r>
                      <a:r>
                        <a:rPr lang="lt-LT" sz="1800" b="0" i="0" kern="1200" dirty="0">
                          <a:solidFill>
                            <a:schemeClr val="dk1"/>
                          </a:solidFill>
                          <a:effectLst/>
                          <a:latin typeface="+mn-lt"/>
                          <a:ea typeface="+mn-ea"/>
                          <a:cs typeface="+mn-cs"/>
                        </a:rPr>
                        <a:t>) ir susirašinėjant laiškais, ir teikti Agentūrai pasiūlymus apie teikiamų paslaugų tobulinimą.</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692760090"/>
                  </a:ext>
                </a:extLst>
              </a:tr>
            </a:tbl>
          </a:graphicData>
        </a:graphic>
      </p:graphicFrame>
    </p:spTree>
    <p:extLst>
      <p:ext uri="{BB962C8B-B14F-4D97-AF65-F5344CB8AC3E}">
        <p14:creationId xmlns:p14="http://schemas.microsoft.com/office/powerpoint/2010/main" val="1806348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8422604">
            <a:off x="8505005" y="532882"/>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317531" y="970819"/>
            <a:ext cx="6797039" cy="584775"/>
          </a:xfrm>
          <a:prstGeom prst="rect">
            <a:avLst/>
          </a:prstGeom>
        </p:spPr>
        <p:txBody>
          <a:bodyPr wrap="square">
            <a:spAutoFit/>
          </a:bodyPr>
          <a:lstStyle/>
          <a:p>
            <a:r>
              <a:rPr lang="lt-LT" sz="3200" b="1" dirty="0">
                <a:solidFill>
                  <a:srgbClr val="0500E0"/>
                </a:solidFill>
                <a:latin typeface="Roboto" panose="02000000000000000000" pitchFamily="2" charset="0"/>
                <a:ea typeface="Roboto" panose="02000000000000000000" pitchFamily="2" charset="0"/>
                <a:cs typeface="Open Sans" panose="020B0606030504020204" pitchFamily="34" charset="0"/>
              </a:rPr>
              <a:t>PARAIŠKŲ VERTINIMAS</a:t>
            </a:r>
            <a:endParaRPr lang="en-US" sz="3200" b="1" dirty="0">
              <a:solidFill>
                <a:srgbClr val="0500E0"/>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9A33459A-B157-4BA3-875F-A51EA45AF45C}"/>
              </a:ext>
            </a:extLst>
          </p:cNvPr>
          <p:cNvSpPr/>
          <p:nvPr/>
        </p:nvSpPr>
        <p:spPr>
          <a:xfrm>
            <a:off x="1317531" y="3275028"/>
            <a:ext cx="7591578"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1"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Paraiškos, netenkinančios formaliųjų kriterijų, toliau nevertinamos ir finansavimas joms neskiriamas.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600" dirty="0">
              <a:latin typeface="Roboto" panose="02000000000000000000" pitchFamily="2" charset="0"/>
              <a:ea typeface="Roboto" panose="02000000000000000000" pitchFamily="2" charset="0"/>
            </a:endParaRPr>
          </a:p>
          <a:p>
            <a:pPr lvl="0">
              <a:defRPr/>
            </a:pPr>
            <a:r>
              <a:rPr lang="lt-LT" b="1" dirty="0"/>
              <a:t>Rekomendacija. </a:t>
            </a:r>
            <a:r>
              <a:rPr lang="lt-LT" dirty="0"/>
              <a:t>Susipažinti su ekspertų vertinimo skiriamais balais (Nuostatų 43 p.), kad paraiškoje būtų sudėti reikiami akcentai. Galimas didžiausias paraiškai skirtinų balų skaičius - 52. Privaloma surinkti mažiausia balų suma – 21 balų. ​</a:t>
            </a:r>
            <a:endParaRPr lang="lt-LT" dirty="0">
              <a:solidFill>
                <a:srgbClr val="000000"/>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
        <p:nvSpPr>
          <p:cNvPr id="3" name="TextBox 2">
            <a:extLst>
              <a:ext uri="{FF2B5EF4-FFF2-40B4-BE49-F238E27FC236}">
                <a16:creationId xmlns:a16="http://schemas.microsoft.com/office/drawing/2014/main" id="{93E1D521-765F-5CDD-15FF-39C5F495921B}"/>
              </a:ext>
            </a:extLst>
          </p:cNvPr>
          <p:cNvSpPr txBox="1"/>
          <p:nvPr/>
        </p:nvSpPr>
        <p:spPr>
          <a:xfrm>
            <a:off x="1317531" y="2468877"/>
            <a:ext cx="5429692" cy="615553"/>
          </a:xfrm>
          <a:prstGeom prst="rect">
            <a:avLst/>
          </a:prstGeom>
          <a:noFill/>
        </p:spPr>
        <p:txBody>
          <a:bodyPr wrap="none" rtlCol="0">
            <a:spAutoFit/>
          </a:bodyPr>
          <a:lstStyle/>
          <a:p>
            <a:r>
              <a:rPr lang="lt-LT" sz="1600" dirty="0">
                <a:latin typeface="Roboto" panose="02000000000000000000" pitchFamily="2" charset="0"/>
                <a:ea typeface="Roboto" panose="02000000000000000000" pitchFamily="2" charset="0"/>
                <a:cs typeface="Roboto" panose="02000000000000000000" pitchFamily="2" charset="0"/>
              </a:rPr>
              <a:t>Paraiškų teikimo pradžia: </a:t>
            </a:r>
            <a:r>
              <a:rPr lang="lt-LT" sz="1600" b="1" dirty="0">
                <a:latin typeface="Roboto" panose="02000000000000000000" pitchFamily="2" charset="0"/>
                <a:ea typeface="Roboto" panose="02000000000000000000" pitchFamily="2" charset="0"/>
                <a:cs typeface="Roboto" panose="02000000000000000000" pitchFamily="2" charset="0"/>
              </a:rPr>
              <a:t>2026 m. birželio 19 d.</a:t>
            </a:r>
          </a:p>
          <a:p>
            <a:r>
              <a:rPr lang="lt-LT" sz="1600" dirty="0">
                <a:latin typeface="Roboto" panose="02000000000000000000" pitchFamily="2" charset="0"/>
                <a:ea typeface="Roboto" panose="02000000000000000000" pitchFamily="2" charset="0"/>
                <a:cs typeface="Roboto" panose="02000000000000000000" pitchFamily="2" charset="0"/>
              </a:rPr>
              <a:t>Paraiškų teikimo pabaiga: </a:t>
            </a:r>
            <a:r>
              <a:rPr lang="lt-LT" sz="1600" b="1" dirty="0">
                <a:latin typeface="Roboto" panose="02000000000000000000" pitchFamily="2" charset="0"/>
                <a:ea typeface="Roboto" panose="02000000000000000000" pitchFamily="2" charset="0"/>
                <a:cs typeface="Roboto" panose="02000000000000000000" pitchFamily="2" charset="0"/>
              </a:rPr>
              <a:t>2026 m. liepos 20 d. 17.00 val</a:t>
            </a:r>
            <a:r>
              <a:rPr lang="lt-LT" dirty="0">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2918548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077218"/>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NAUDINGOS NUORODOS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2" name="TextBox 1">
            <a:extLst>
              <a:ext uri="{FF2B5EF4-FFF2-40B4-BE49-F238E27FC236}">
                <a16:creationId xmlns:a16="http://schemas.microsoft.com/office/drawing/2014/main" id="{E5A61B83-44AC-2414-2103-468611405FC5}"/>
              </a:ext>
            </a:extLst>
          </p:cNvPr>
          <p:cNvSpPr txBox="1"/>
          <p:nvPr/>
        </p:nvSpPr>
        <p:spPr>
          <a:xfrm>
            <a:off x="6625001" y="1826603"/>
            <a:ext cx="4429387" cy="2246769"/>
          </a:xfrm>
          <a:prstGeom prst="rect">
            <a:avLst/>
          </a:prstGeom>
          <a:noFill/>
        </p:spPr>
        <p:txBody>
          <a:bodyPr wrap="square" rtlCol="0">
            <a:spAutoFit/>
          </a:bodyPr>
          <a:lstStyle/>
          <a:p>
            <a:pPr algn="ctr"/>
            <a:endParaRPr lang="en-US" sz="1400" b="1" dirty="0">
              <a:solidFill>
                <a:srgbClr val="0500E0"/>
              </a:solidFill>
              <a:latin typeface="Roboto" panose="02000000000000000000" pitchFamily="2" charset="0"/>
              <a:ea typeface="Roboto" panose="02000000000000000000" pitchFamily="2" charset="0"/>
              <a:cs typeface="Roboto" panose="02000000000000000000" pitchFamily="2" charset="0"/>
            </a:endParaRPr>
          </a:p>
          <a:p>
            <a:pPr algn="ctr"/>
            <a:endParaRPr lang="lt-LT" sz="1400" b="1" dirty="0">
              <a:solidFill>
                <a:srgbClr val="0500E0"/>
              </a:solidFill>
              <a:latin typeface="Roboto" panose="02000000000000000000" pitchFamily="2" charset="0"/>
              <a:ea typeface="Roboto" panose="02000000000000000000" pitchFamily="2" charset="0"/>
              <a:cs typeface="Roboto" panose="02000000000000000000" pitchFamily="2" charset="0"/>
            </a:endParaRPr>
          </a:p>
          <a:p>
            <a:pPr algn="ctr"/>
            <a:r>
              <a:rPr lang="lt-LT" sz="1400" b="1" dirty="0">
                <a:solidFill>
                  <a:srgbClr val="0500E0"/>
                </a:solidFill>
                <a:latin typeface="Roboto" panose="02000000000000000000" pitchFamily="2" charset="0"/>
                <a:ea typeface="Roboto" panose="02000000000000000000" pitchFamily="2" charset="0"/>
                <a:cs typeface="Roboto" panose="02000000000000000000" pitchFamily="2" charset="0"/>
              </a:rPr>
              <a:t>Konkurso nuostatai:</a:t>
            </a:r>
            <a:endParaRPr lang="en-US" sz="1400" b="1" dirty="0">
              <a:solidFill>
                <a:srgbClr val="0500E0"/>
              </a:solidFill>
              <a:latin typeface="Roboto" panose="02000000000000000000" pitchFamily="2" charset="0"/>
              <a:ea typeface="Roboto" panose="02000000000000000000" pitchFamily="2" charset="0"/>
              <a:cs typeface="Roboto" panose="02000000000000000000" pitchFamily="2" charset="0"/>
            </a:endParaRPr>
          </a:p>
          <a:p>
            <a:pPr algn="ctr"/>
            <a:r>
              <a:rPr lang="lt-LT" sz="1400" dirty="0">
                <a:hlinkClick r:id="rId2"/>
              </a:rPr>
              <a:t>2V-182(1.4 E) Dėl Emocinės (psichologinės) pagalbos teikimo telefonu, susirašinėjant internetu trumpaisiais </a:t>
            </a:r>
            <a:r>
              <a:rPr lang="lt-LT" sz="1400" dirty="0" err="1">
                <a:hlinkClick r:id="rId2"/>
              </a:rPr>
              <a:t>pra</a:t>
            </a:r>
            <a:r>
              <a:rPr lang="lt-LT" sz="1400" dirty="0">
                <a:hlinkClick r:id="rId2"/>
              </a:rPr>
              <a:t>...</a:t>
            </a:r>
            <a:endParaRPr lang="lt-LT" sz="1400" dirty="0"/>
          </a:p>
          <a:p>
            <a:pPr algn="ctr"/>
            <a:endParaRPr lang="lt-LT" sz="1400" dirty="0"/>
          </a:p>
          <a:p>
            <a:pPr algn="ctr"/>
            <a:r>
              <a:rPr lang="lt-LT" sz="1400" b="1" dirty="0">
                <a:solidFill>
                  <a:srgbClr val="0500E0"/>
                </a:solidFill>
                <a:latin typeface="Roboto" panose="02000000000000000000" pitchFamily="2" charset="0"/>
                <a:ea typeface="Roboto" panose="02000000000000000000" pitchFamily="2" charset="0"/>
                <a:cs typeface="Roboto" panose="02000000000000000000" pitchFamily="2" charset="0"/>
              </a:rPr>
              <a:t>PAT:</a:t>
            </a:r>
          </a:p>
          <a:p>
            <a:pPr algn="ctr"/>
            <a:r>
              <a:rPr lang="pt-BR" sz="1400" dirty="0">
                <a:hlinkClick r:id="rId3"/>
              </a:rPr>
              <a:t>A1-1259 Dėl Projektų atrankos, administravimo ir finansavimo taisyklių patvirtinimo</a:t>
            </a:r>
            <a:endParaRPr lang="lt-LT" sz="1400" b="1" dirty="0">
              <a:solidFill>
                <a:srgbClr val="0500E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08942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699499-DF48-FB37-7943-EA97F54D5EDB}"/>
              </a:ext>
            </a:extLst>
          </p:cNvPr>
          <p:cNvGrpSpPr/>
          <p:nvPr/>
        </p:nvGrpSpPr>
        <p:grpSpPr>
          <a:xfrm>
            <a:off x="1600393" y="3664023"/>
            <a:ext cx="3198946" cy="2098520"/>
            <a:chOff x="5963265" y="3667876"/>
            <a:chExt cx="3042994" cy="2098520"/>
          </a:xfrm>
        </p:grpSpPr>
        <p:sp>
          <p:nvSpPr>
            <p:cNvPr id="3" name="Rectangle: Rounded Corners 2">
              <a:extLst>
                <a:ext uri="{FF2B5EF4-FFF2-40B4-BE49-F238E27FC236}">
                  <a16:creationId xmlns:a16="http://schemas.microsoft.com/office/drawing/2014/main" id="{77A55CF3-313C-4ED1-8ED2-4FEC461CB2D2}"/>
                </a:ext>
              </a:extLst>
            </p:cNvPr>
            <p:cNvSpPr/>
            <p:nvPr/>
          </p:nvSpPr>
          <p:spPr>
            <a:xfrm>
              <a:off x="5963265" y="3667876"/>
              <a:ext cx="3042994" cy="2098520"/>
            </a:xfrm>
            <a:prstGeom prst="round2Diag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8" name="TextBox 47">
              <a:extLst>
                <a:ext uri="{FF2B5EF4-FFF2-40B4-BE49-F238E27FC236}">
                  <a16:creationId xmlns:a16="http://schemas.microsoft.com/office/drawing/2014/main" id="{DD001AF5-709E-47D6-8BFB-6EA4EF186254}"/>
                </a:ext>
              </a:extLst>
            </p:cNvPr>
            <p:cNvSpPr txBox="1"/>
            <p:nvPr/>
          </p:nvSpPr>
          <p:spPr>
            <a:xfrm>
              <a:off x="6792907" y="3943746"/>
              <a:ext cx="1685067"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0</a:t>
              </a:r>
              <a:r>
                <a:rPr lang="en-US" sz="1200" dirty="0">
                  <a:solidFill>
                    <a:schemeClr val="tx1">
                      <a:lumMod val="65000"/>
                      <a:lumOff val="35000"/>
                    </a:schemeClr>
                  </a:solidFill>
                  <a:latin typeface="Roboto" panose="02000000000000000000" pitchFamily="2" charset="0"/>
                  <a:cs typeface="Poppins Light" panose="00000400000000000000" pitchFamily="2" charset="0"/>
                </a:rPr>
                <a:t> 618 08087 </a:t>
              </a:r>
            </a:p>
          </p:txBody>
        </p:sp>
        <p:sp>
          <p:nvSpPr>
            <p:cNvPr id="49" name="Freeform 50">
              <a:extLst>
                <a:ext uri="{FF2B5EF4-FFF2-40B4-BE49-F238E27FC236}">
                  <a16:creationId xmlns:a16="http://schemas.microsoft.com/office/drawing/2014/main" id="{D0059A32-5629-416E-8763-0573AB66DB0B}"/>
                </a:ext>
              </a:extLst>
            </p:cNvPr>
            <p:cNvSpPr>
              <a:spLocks noChangeArrowheads="1"/>
            </p:cNvSpPr>
            <p:nvPr/>
          </p:nvSpPr>
          <p:spPr bwMode="auto">
            <a:xfrm>
              <a:off x="6622667" y="4053072"/>
              <a:ext cx="133270" cy="132212"/>
            </a:xfrm>
            <a:custGeom>
              <a:avLst/>
              <a:gdLst>
                <a:gd name="T0" fmla="*/ 115780 w 444"/>
                <a:gd name="T1" fmla="*/ 115121 h 443"/>
                <a:gd name="T2" fmla="*/ 115780 w 444"/>
                <a:gd name="T3" fmla="*/ 115121 h 443"/>
                <a:gd name="T4" fmla="*/ 72081 w 444"/>
                <a:gd name="T5" fmla="*/ 138862 h 443"/>
                <a:gd name="T6" fmla="*/ 27931 w 444"/>
                <a:gd name="T7" fmla="*/ 138862 h 443"/>
                <a:gd name="T8" fmla="*/ 31986 w 444"/>
                <a:gd name="T9" fmla="*/ 182312 h 443"/>
                <a:gd name="T10" fmla="*/ 139657 w 444"/>
                <a:gd name="T11" fmla="*/ 138862 h 443"/>
                <a:gd name="T12" fmla="*/ 187411 w 444"/>
                <a:gd name="T13" fmla="*/ 27324 h 443"/>
                <a:gd name="T14" fmla="*/ 143712 w 444"/>
                <a:gd name="T15" fmla="*/ 23741 h 443"/>
                <a:gd name="T16" fmla="*/ 143712 w 444"/>
                <a:gd name="T17" fmla="*/ 67639 h 443"/>
                <a:gd name="T18" fmla="*/ 115780 w 444"/>
                <a:gd name="T19" fmla="*/ 115121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6" name="TextBox 45">
              <a:extLst>
                <a:ext uri="{FF2B5EF4-FFF2-40B4-BE49-F238E27FC236}">
                  <a16:creationId xmlns:a16="http://schemas.microsoft.com/office/drawing/2014/main" id="{C7A8B467-5C40-42DF-BE86-0BA2B2C2D0E7}"/>
                </a:ext>
              </a:extLst>
            </p:cNvPr>
            <p:cNvSpPr txBox="1"/>
            <p:nvPr/>
          </p:nvSpPr>
          <p:spPr>
            <a:xfrm>
              <a:off x="6792378" y="5171977"/>
              <a:ext cx="1812524"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https://jra.lrv.lt/lt/</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47" name="Freeform 87">
              <a:extLst>
                <a:ext uri="{FF2B5EF4-FFF2-40B4-BE49-F238E27FC236}">
                  <a16:creationId xmlns:a16="http://schemas.microsoft.com/office/drawing/2014/main" id="{120002FE-BD75-43BE-A7F3-F2B560368455}"/>
                </a:ext>
              </a:extLst>
            </p:cNvPr>
            <p:cNvSpPr>
              <a:spLocks noChangeArrowheads="1"/>
            </p:cNvSpPr>
            <p:nvPr/>
          </p:nvSpPr>
          <p:spPr bwMode="auto">
            <a:xfrm>
              <a:off x="6620022" y="5279716"/>
              <a:ext cx="137502" cy="135386"/>
            </a:xfrm>
            <a:custGeom>
              <a:avLst/>
              <a:gdLst>
                <a:gd name="T0" fmla="*/ 51370 w 462"/>
                <a:gd name="T1" fmla="*/ 67883 h 452"/>
                <a:gd name="T2" fmla="*/ 83086 w 462"/>
                <a:gd name="T3" fmla="*/ 43607 h 452"/>
                <a:gd name="T4" fmla="*/ 83086 w 462"/>
                <a:gd name="T5" fmla="*/ 31469 h 452"/>
                <a:gd name="T6" fmla="*/ 19655 w 462"/>
                <a:gd name="T7" fmla="*/ 39561 h 452"/>
                <a:gd name="T8" fmla="*/ 51370 w 462"/>
                <a:gd name="T9" fmla="*/ 67883 h 452"/>
                <a:gd name="T10" fmla="*/ 27695 w 462"/>
                <a:gd name="T11" fmla="*/ 87664 h 452"/>
                <a:gd name="T12" fmla="*/ 11614 w 462"/>
                <a:gd name="T13" fmla="*/ 55745 h 452"/>
                <a:gd name="T14" fmla="*/ 15634 w 462"/>
                <a:gd name="T15" fmla="*/ 151051 h 452"/>
                <a:gd name="T16" fmla="*/ 27695 w 462"/>
                <a:gd name="T17" fmla="*/ 87664 h 452"/>
                <a:gd name="T18" fmla="*/ 102741 w 462"/>
                <a:gd name="T19" fmla="*/ 15735 h 452"/>
                <a:gd name="T20" fmla="*/ 154558 w 462"/>
                <a:gd name="T21" fmla="*/ 11688 h 452"/>
                <a:gd name="T22" fmla="*/ 67452 w 462"/>
                <a:gd name="T23" fmla="*/ 3596 h 452"/>
                <a:gd name="T24" fmla="*/ 102741 w 462"/>
                <a:gd name="T25" fmla="*/ 15735 h 452"/>
                <a:gd name="T26" fmla="*/ 134456 w 462"/>
                <a:gd name="T27" fmla="*/ 119582 h 452"/>
                <a:gd name="T28" fmla="*/ 110781 w 462"/>
                <a:gd name="T29" fmla="*/ 59342 h 452"/>
                <a:gd name="T30" fmla="*/ 91127 w 462"/>
                <a:gd name="T31" fmla="*/ 55745 h 452"/>
                <a:gd name="T32" fmla="*/ 71472 w 462"/>
                <a:gd name="T33" fmla="*/ 87664 h 452"/>
                <a:gd name="T34" fmla="*/ 134456 w 462"/>
                <a:gd name="T35" fmla="*/ 119582 h 452"/>
                <a:gd name="T36" fmla="*/ 162152 w 462"/>
                <a:gd name="T37" fmla="*/ 147005 h 452"/>
                <a:gd name="T38" fmla="*/ 162152 w 462"/>
                <a:gd name="T39" fmla="*/ 182970 h 452"/>
                <a:gd name="T40" fmla="*/ 174213 w 462"/>
                <a:gd name="T41" fmla="*/ 135317 h 452"/>
                <a:gd name="T42" fmla="*/ 130436 w 462"/>
                <a:gd name="T43" fmla="*/ 135317 h 452"/>
                <a:gd name="T44" fmla="*/ 63431 w 462"/>
                <a:gd name="T45" fmla="*/ 107444 h 452"/>
                <a:gd name="T46" fmla="*/ 47797 w 462"/>
                <a:gd name="T47" fmla="*/ 107444 h 452"/>
                <a:gd name="T48" fmla="*/ 63431 w 462"/>
                <a:gd name="T49" fmla="*/ 195108 h 452"/>
                <a:gd name="T50" fmla="*/ 170192 w 462"/>
                <a:gd name="T51" fmla="*/ 23827 h 452"/>
                <a:gd name="T52" fmla="*/ 122842 w 462"/>
                <a:gd name="T53" fmla="*/ 35515 h 452"/>
                <a:gd name="T54" fmla="*/ 122842 w 462"/>
                <a:gd name="T55" fmla="*/ 47653 h 452"/>
                <a:gd name="T56" fmla="*/ 174213 w 462"/>
                <a:gd name="T57" fmla="*/ 119582 h 452"/>
                <a:gd name="T58" fmla="*/ 205928 w 462"/>
                <a:gd name="T59" fmla="*/ 99352 h 452"/>
                <a:gd name="T60" fmla="*/ 142497 w 462"/>
                <a:gd name="T61" fmla="*/ 147005 h 452"/>
                <a:gd name="T62" fmla="*/ 79066 w 462"/>
                <a:gd name="T63" fmla="*/ 199154 h 452"/>
                <a:gd name="T64" fmla="*/ 146517 w 462"/>
                <a:gd name="T65" fmla="*/ 195108 h 452"/>
                <a:gd name="T66" fmla="*/ 146517 w 462"/>
                <a:gd name="T67" fmla="*/ 151051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2" name="Rectangle: Rounded Corners 41">
              <a:extLst>
                <a:ext uri="{FF2B5EF4-FFF2-40B4-BE49-F238E27FC236}">
                  <a16:creationId xmlns:a16="http://schemas.microsoft.com/office/drawing/2014/main" id="{5BD1553F-1861-4520-8C6E-E499E44488FB}"/>
                </a:ext>
              </a:extLst>
            </p:cNvPr>
            <p:cNvSpPr/>
            <p:nvPr/>
          </p:nvSpPr>
          <p:spPr>
            <a:xfrm>
              <a:off x="6280801" y="4442859"/>
              <a:ext cx="2407920" cy="53828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4" name="TextBox 43">
              <a:extLst>
                <a:ext uri="{FF2B5EF4-FFF2-40B4-BE49-F238E27FC236}">
                  <a16:creationId xmlns:a16="http://schemas.microsoft.com/office/drawing/2014/main" id="{029D4781-0A3F-4DDD-ADB9-AB53F4909117}"/>
                </a:ext>
              </a:extLst>
            </p:cNvPr>
            <p:cNvSpPr txBox="1"/>
            <p:nvPr/>
          </p:nvSpPr>
          <p:spPr>
            <a:xfrm>
              <a:off x="6737961" y="4542227"/>
              <a:ext cx="1866942" cy="310854"/>
            </a:xfrm>
            <a:prstGeom prst="rect">
              <a:avLst/>
            </a:prstGeom>
            <a:noFill/>
          </p:spPr>
          <p:txBody>
            <a:bodyPr wrap="square" rtlCol="0" anchor="ctr">
              <a:spAutoFit/>
            </a:bodyPr>
            <a:lstStyle/>
            <a:p>
              <a:pPr>
                <a:lnSpc>
                  <a:spcPct val="130000"/>
                </a:lnSpc>
              </a:pPr>
              <a:r>
                <a:rPr lang="en-US" sz="1200" dirty="0" err="1">
                  <a:solidFill>
                    <a:schemeClr val="bg1"/>
                  </a:solidFill>
                  <a:latin typeface="Roboto" panose="02000000000000000000" pitchFamily="2" charset="0"/>
                  <a:cs typeface="Poppins Light" panose="00000400000000000000" pitchFamily="2" charset="0"/>
                </a:rPr>
                <a:t>patrikas.borisovas@jra.lt</a:t>
              </a:r>
              <a:endParaRPr lang="en-US" sz="1200" dirty="0">
                <a:solidFill>
                  <a:schemeClr val="bg1"/>
                </a:solidFill>
                <a:latin typeface="Roboto" panose="02000000000000000000" pitchFamily="2" charset="0"/>
                <a:cs typeface="Poppins Light" panose="00000400000000000000" pitchFamily="2" charset="0"/>
              </a:endParaRPr>
            </a:p>
          </p:txBody>
        </p:sp>
        <p:sp>
          <p:nvSpPr>
            <p:cNvPr id="45" name="Freeform 51">
              <a:extLst>
                <a:ext uri="{FF2B5EF4-FFF2-40B4-BE49-F238E27FC236}">
                  <a16:creationId xmlns:a16="http://schemas.microsoft.com/office/drawing/2014/main" id="{FC461FB3-1A76-4EBF-9D14-1FC50F6BFE57}"/>
                </a:ext>
              </a:extLst>
            </p:cNvPr>
            <p:cNvSpPr>
              <a:spLocks noChangeArrowheads="1"/>
            </p:cNvSpPr>
            <p:nvPr/>
          </p:nvSpPr>
          <p:spPr bwMode="auto">
            <a:xfrm>
              <a:off x="6565074" y="4666806"/>
              <a:ext cx="138560" cy="85674"/>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grpSp>
      <p:sp>
        <p:nvSpPr>
          <p:cNvPr id="56" name="TextBox 55">
            <a:extLst>
              <a:ext uri="{FF2B5EF4-FFF2-40B4-BE49-F238E27FC236}">
                <a16:creationId xmlns:a16="http://schemas.microsoft.com/office/drawing/2014/main" id="{08B4BA69-5979-47F9-A8BD-968B76545325}"/>
              </a:ext>
            </a:extLst>
          </p:cNvPr>
          <p:cNvSpPr txBox="1"/>
          <p:nvPr/>
        </p:nvSpPr>
        <p:spPr>
          <a:xfrm>
            <a:off x="4552496" y="550494"/>
            <a:ext cx="3869158" cy="911019"/>
          </a:xfrm>
          <a:prstGeom prst="rect">
            <a:avLst/>
          </a:prstGeom>
          <a:noFill/>
        </p:spPr>
        <p:txBody>
          <a:bodyPr wrap="square" rtlCol="0" anchor="b">
            <a:spAutoFit/>
          </a:bodyPr>
          <a:lstStyle/>
          <a:p>
            <a:pPr>
              <a:lnSpc>
                <a:spcPct val="120000"/>
              </a:lnSpc>
            </a:pPr>
            <a:r>
              <a:rPr lang="lt-LT" sz="4800" b="1" dirty="0">
                <a:solidFill>
                  <a:schemeClr val="accent2"/>
                </a:solidFill>
                <a:latin typeface="Roboto" panose="02000000000000000000" pitchFamily="2" charset="0"/>
              </a:rPr>
              <a:t>Klausimai?</a:t>
            </a:r>
            <a:endParaRPr lang="en-US" sz="4800" b="1" dirty="0">
              <a:solidFill>
                <a:schemeClr val="accent2"/>
              </a:solidFill>
              <a:latin typeface="Roboto" panose="02000000000000000000" pitchFamily="2" charset="0"/>
            </a:endParaRPr>
          </a:p>
        </p:txBody>
      </p:sp>
      <p:sp>
        <p:nvSpPr>
          <p:cNvPr id="24" name="Rectangle 23">
            <a:extLst>
              <a:ext uri="{FF2B5EF4-FFF2-40B4-BE49-F238E27FC236}">
                <a16:creationId xmlns:a16="http://schemas.microsoft.com/office/drawing/2014/main" id="{130B7009-2877-21E5-C578-C74C740E3500}"/>
              </a:ext>
            </a:extLst>
          </p:cNvPr>
          <p:cNvSpPr/>
          <p:nvPr/>
        </p:nvSpPr>
        <p:spPr>
          <a:xfrm>
            <a:off x="2023534" y="1964668"/>
            <a:ext cx="1810941" cy="1348061"/>
          </a:xfrm>
          <a:prstGeom prst="rect">
            <a:avLst/>
          </a:prstGeom>
        </p:spPr>
        <p:txBody>
          <a:bodyPr wrap="square">
            <a:spAutoFit/>
          </a:bodyPr>
          <a:lstStyle/>
          <a:p>
            <a:pPr algn="ctr">
              <a:lnSpc>
                <a:spcPct val="130000"/>
              </a:lnSpc>
              <a:spcAft>
                <a:spcPts val="600"/>
              </a:spcAft>
            </a:pPr>
            <a:r>
              <a:rPr lang="en-US" sz="1200" dirty="0" err="1">
                <a:latin typeface="Roboto" panose="02000000000000000000" pitchFamily="2" charset="0"/>
                <a:cs typeface="Poppins Light" panose="00000400000000000000" pitchFamily="2" charset="0"/>
              </a:rPr>
              <a:t>Konkurso</a:t>
            </a:r>
            <a:r>
              <a:rPr lang="en-US" sz="1200" dirty="0">
                <a:latin typeface="Roboto" panose="02000000000000000000" pitchFamily="2" charset="0"/>
                <a:cs typeface="Poppins Light" panose="00000400000000000000" pitchFamily="2" charset="0"/>
              </a:rPr>
              <a:t> </a:t>
            </a:r>
            <a:r>
              <a:rPr lang="en-US" sz="1200" dirty="0" err="1">
                <a:latin typeface="Roboto" panose="02000000000000000000" pitchFamily="2" charset="0"/>
                <a:cs typeface="Poppins Light" panose="00000400000000000000" pitchFamily="2" charset="0"/>
              </a:rPr>
              <a:t>turinio</a:t>
            </a:r>
            <a:r>
              <a:rPr lang="en-US" sz="1200" dirty="0">
                <a:latin typeface="Roboto" panose="02000000000000000000" pitchFamily="2" charset="0"/>
                <a:cs typeface="Poppins Light" panose="00000400000000000000" pitchFamily="2" charset="0"/>
              </a:rPr>
              <a:t> </a:t>
            </a:r>
            <a:r>
              <a:rPr lang="en-US" sz="1200" dirty="0" err="1">
                <a:latin typeface="Roboto" panose="02000000000000000000" pitchFamily="2" charset="0"/>
                <a:cs typeface="Poppins Light" panose="00000400000000000000" pitchFamily="2" charset="0"/>
              </a:rPr>
              <a:t>klausimais</a:t>
            </a:r>
            <a:endParaRPr lang="lt-LT" sz="1200" dirty="0">
              <a:latin typeface="Roboto" panose="02000000000000000000" pitchFamily="2" charset="0"/>
              <a:cs typeface="Poppins Light" panose="00000400000000000000" pitchFamily="2" charset="0"/>
            </a:endParaRPr>
          </a:p>
          <a:p>
            <a:pPr algn="ctr">
              <a:lnSpc>
                <a:spcPct val="130000"/>
              </a:lnSpc>
            </a:pPr>
            <a:r>
              <a:rPr lang="lt-LT" sz="1200" dirty="0">
                <a:solidFill>
                  <a:srgbClr val="0500E0"/>
                </a:solidFill>
                <a:latin typeface="Roboto" panose="02000000000000000000" pitchFamily="2" charset="0"/>
                <a:cs typeface="Poppins Light" panose="00000400000000000000" pitchFamily="2" charset="0"/>
              </a:rPr>
              <a:t>Patrikas </a:t>
            </a:r>
            <a:r>
              <a:rPr lang="lt-LT" sz="1200" dirty="0" err="1">
                <a:solidFill>
                  <a:srgbClr val="0500E0"/>
                </a:solidFill>
                <a:latin typeface="Roboto" panose="02000000000000000000" pitchFamily="2" charset="0"/>
                <a:cs typeface="Poppins Light" panose="00000400000000000000" pitchFamily="2" charset="0"/>
              </a:rPr>
              <a:t>borisovas</a:t>
            </a:r>
            <a:endParaRPr lang="lt-LT" sz="1200" dirty="0">
              <a:solidFill>
                <a:srgbClr val="0500E0"/>
              </a:solidFill>
              <a:latin typeface="Roboto" panose="02000000000000000000" pitchFamily="2" charset="0"/>
              <a:cs typeface="Poppins Light" panose="00000400000000000000" pitchFamily="2" charset="0"/>
            </a:endParaRP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Jaunimo reikalų agentūra</a:t>
            </a:r>
          </a:p>
        </p:txBody>
      </p:sp>
      <p:sp>
        <p:nvSpPr>
          <p:cNvPr id="4" name="Rectangle 3">
            <a:extLst>
              <a:ext uri="{FF2B5EF4-FFF2-40B4-BE49-F238E27FC236}">
                <a16:creationId xmlns:a16="http://schemas.microsoft.com/office/drawing/2014/main" id="{F7CC69F1-9D1A-8BBD-96DF-F6B85B99A7D8}"/>
              </a:ext>
            </a:extLst>
          </p:cNvPr>
          <p:cNvSpPr/>
          <p:nvPr/>
        </p:nvSpPr>
        <p:spPr>
          <a:xfrm>
            <a:off x="5500021" y="1909306"/>
            <a:ext cx="4668445" cy="867930"/>
          </a:xfrm>
          <a:prstGeom prst="rect">
            <a:avLst/>
          </a:prstGeom>
        </p:spPr>
        <p:txBody>
          <a:bodyPr wrap="square">
            <a:spAutoFit/>
          </a:bodyPr>
          <a:lstStyle/>
          <a:p>
            <a:pPr algn="ctr">
              <a:lnSpc>
                <a:spcPct val="130000"/>
              </a:lnSpc>
              <a:spcAft>
                <a:spcPts val="600"/>
              </a:spcAft>
            </a:pPr>
            <a:r>
              <a:rPr lang="lt-LT" sz="1200" dirty="0">
                <a:latin typeface="Roboto" panose="02000000000000000000" pitchFamily="2" charset="0"/>
                <a:cs typeface="Poppins Light" panose="00000400000000000000" pitchFamily="2" charset="0"/>
              </a:rPr>
              <a:t>Paraiškų teikimo klausimais: </a:t>
            </a: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Socialinių paslaugų priežiūros departamentas  </a:t>
            </a:r>
          </a:p>
          <a:p>
            <a:pPr algn="ctr">
              <a:lnSpc>
                <a:spcPct val="130000"/>
              </a:lnSpc>
            </a:pPr>
            <a:endParaRPr lang="lt-LT" sz="1200" dirty="0">
              <a:solidFill>
                <a:schemeClr val="tx1">
                  <a:lumMod val="75000"/>
                  <a:lumOff val="25000"/>
                </a:schemeClr>
              </a:solidFill>
              <a:latin typeface="Roboto" panose="02000000000000000000" pitchFamily="2" charset="0"/>
              <a:cs typeface="Poppins Light" panose="00000400000000000000" pitchFamily="2" charset="0"/>
            </a:endParaRPr>
          </a:p>
        </p:txBody>
      </p:sp>
      <p:pic>
        <p:nvPicPr>
          <p:cNvPr id="27" name="Picture 26">
            <a:extLst>
              <a:ext uri="{FF2B5EF4-FFF2-40B4-BE49-F238E27FC236}">
                <a16:creationId xmlns:a16="http://schemas.microsoft.com/office/drawing/2014/main" id="{48A103E5-5B47-BFEB-D1C4-ADCFC099BA6F}"/>
              </a:ext>
            </a:extLst>
          </p:cNvPr>
          <p:cNvPicPr>
            <a:picLocks noChangeAspect="1"/>
          </p:cNvPicPr>
          <p:nvPr/>
        </p:nvPicPr>
        <p:blipFill>
          <a:blip r:embed="rId2"/>
          <a:srcRect l="-2516" t="77765" r="3609" b="-1"/>
          <a:stretch>
            <a:fillRect/>
          </a:stretch>
        </p:blipFill>
        <p:spPr>
          <a:xfrm>
            <a:off x="5285824" y="2906261"/>
            <a:ext cx="5772246" cy="637536"/>
          </a:xfrm>
          <a:prstGeom prst="rect">
            <a:avLst/>
          </a:prstGeom>
        </p:spPr>
      </p:pic>
    </p:spTree>
    <p:extLst>
      <p:ext uri="{BB962C8B-B14F-4D97-AF65-F5344CB8AC3E}">
        <p14:creationId xmlns:p14="http://schemas.microsoft.com/office/powerpoint/2010/main" val="2499443533"/>
      </p:ext>
    </p:extLst>
  </p:cSld>
  <p:clrMapOvr>
    <a:masterClrMapping/>
  </p:clrMapOvr>
</p:sld>
</file>

<file path=ppt/theme/theme1.xml><?xml version="1.0" encoding="utf-8"?>
<a:theme xmlns:a="http://schemas.openxmlformats.org/drawingml/2006/main" name="Office Theme">
  <a:themeElements>
    <a:clrScheme name="Custom 5">
      <a:dk1>
        <a:srgbClr val="000000"/>
      </a:dk1>
      <a:lt1>
        <a:srgbClr val="FFFFFF"/>
      </a:lt1>
      <a:dk2>
        <a:srgbClr val="2D3847"/>
      </a:dk2>
      <a:lt2>
        <a:srgbClr val="E7E6E6"/>
      </a:lt2>
      <a:accent1>
        <a:srgbClr val="0500E0"/>
      </a:accent1>
      <a:accent2>
        <a:srgbClr val="0500E0"/>
      </a:accent2>
      <a:accent3>
        <a:srgbClr val="0500E0"/>
      </a:accent3>
      <a:accent4>
        <a:srgbClr val="B4B4B4"/>
      </a:accent4>
      <a:accent5>
        <a:srgbClr val="8492A6"/>
      </a:accent5>
      <a:accent6>
        <a:srgbClr val="7B8799"/>
      </a:accent6>
      <a:hlink>
        <a:srgbClr val="050000"/>
      </a:hlink>
      <a:folHlink>
        <a:srgbClr val="051F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40a99f6-73db-4ed2-bd6c-6ed49f01825e" xsi:nil="true"/>
    <lcf76f155ced4ddcb4097134ff3c332f xmlns="0bac2d99-4ba3-4cba-b334-c7c5f96905a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C2492C7DF157438F6CA89072FECA95" ma:contentTypeVersion="16" ma:contentTypeDescription="Create a new document." ma:contentTypeScope="" ma:versionID="213b62ca3cdbd007fa0836d8cf53ddcd">
  <xsd:schema xmlns:xsd="http://www.w3.org/2001/XMLSchema" xmlns:xs="http://www.w3.org/2001/XMLSchema" xmlns:p="http://schemas.microsoft.com/office/2006/metadata/properties" xmlns:ns2="0bac2d99-4ba3-4cba-b334-c7c5f96905a5" xmlns:ns3="b40a99f6-73db-4ed2-bd6c-6ed49f01825e" targetNamespace="http://schemas.microsoft.com/office/2006/metadata/properties" ma:root="true" ma:fieldsID="13c2f6bc2eae14c2d08d12f693e9b77d" ns2:_="" ns3:_="">
    <xsd:import namespace="0bac2d99-4ba3-4cba-b334-c7c5f96905a5"/>
    <xsd:import namespace="b40a99f6-73db-4ed2-bd6c-6ed49f0182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c2d99-4ba3-4cba-b334-c7c5f96905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4" nillable="true" ma:displayName="Length (seconds)"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6161f5-d1b9-427a-854c-a87ab34fd88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40a99f6-73db-4ed2-bd6c-6ed49f01825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1cfd9e2-588a-48cf-9e9f-ba1af7f74ef0}" ma:internalName="TaxCatchAll" ma:showField="CatchAllData" ma:web="b40a99f6-73db-4ed2-bd6c-6ed49f0182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F4D730-28E5-40CE-B4FB-75ACE07E28CD}">
  <ds:schemaRefs>
    <ds:schemaRef ds:uri="http://schemas.microsoft.com/sharepoint/v3/contenttype/forms"/>
  </ds:schemaRefs>
</ds:datastoreItem>
</file>

<file path=customXml/itemProps2.xml><?xml version="1.0" encoding="utf-8"?>
<ds:datastoreItem xmlns:ds="http://schemas.openxmlformats.org/officeDocument/2006/customXml" ds:itemID="{5579D8ED-74AF-489C-8BC8-37ED04A85665}">
  <ds:schemaRefs>
    <ds:schemaRef ds:uri="http://schemas.microsoft.com/office/2006/metadata/properties"/>
    <ds:schemaRef ds:uri="http://schemas.microsoft.com/office/infopath/2007/PartnerControls"/>
    <ds:schemaRef ds:uri="b40a99f6-73db-4ed2-bd6c-6ed49f01825e"/>
    <ds:schemaRef ds:uri="0bac2d99-4ba3-4cba-b334-c7c5f96905a5"/>
  </ds:schemaRefs>
</ds:datastoreItem>
</file>

<file path=customXml/itemProps3.xml><?xml version="1.0" encoding="utf-8"?>
<ds:datastoreItem xmlns:ds="http://schemas.openxmlformats.org/officeDocument/2006/customXml" ds:itemID="{45246162-26B0-4BD0-B32A-F3AC0DF891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c2d99-4ba3-4cba-b334-c7c5f96905a5"/>
    <ds:schemaRef ds:uri="b40a99f6-73db-4ed2-bd6c-6ed49f0182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1610</TotalTime>
  <Words>2418</Words>
  <Application>Microsoft Office PowerPoint</Application>
  <PresentationFormat>Plačiaekranė</PresentationFormat>
  <Paragraphs>167</Paragraphs>
  <Slides>27</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27</vt:i4>
      </vt:variant>
    </vt:vector>
  </HeadingPairs>
  <TitlesOfParts>
    <vt:vector size="33" baseType="lpstr">
      <vt:lpstr>Arial</vt:lpstr>
      <vt:lpstr>Roboto</vt:lpstr>
      <vt:lpstr>Roboto Medium</vt:lpstr>
      <vt:lpstr>Segoe UI Light</vt:lpstr>
      <vt:lpstr>Times New Roman</vt:lpstr>
      <vt:lpstr>Office Theme</vt:lpstr>
      <vt:lpstr>„PowerPoint“ pateiktis</vt:lpstr>
      <vt:lpstr>„PowerPoint“ pateiktis</vt:lpstr>
      <vt:lpstr>„PowerPoint“ pateiktis</vt:lpstr>
      <vt:lpstr>Prisijungimas prie SoPAS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Dava Faqkli</dc:creator>
  <cp:lastModifiedBy>Patrikas Borisovas</cp:lastModifiedBy>
  <cp:revision>78</cp:revision>
  <dcterms:created xsi:type="dcterms:W3CDTF">2021-11-26T03:33:10Z</dcterms:created>
  <dcterms:modified xsi:type="dcterms:W3CDTF">2026-07-08T06:39:48Z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0x010100CAC2492C7DF157438F6CA89072FECA95</vt:lpwstr>
  </property>
</Properties>
</file>