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58" r:id="rId5"/>
    <p:sldId id="287" r:id="rId6"/>
    <p:sldId id="261" r:id="rId7"/>
    <p:sldId id="1411" r:id="rId8"/>
    <p:sldId id="338" r:id="rId9"/>
    <p:sldId id="1413" r:id="rId10"/>
    <p:sldId id="1423" r:id="rId11"/>
    <p:sldId id="1433" r:id="rId12"/>
    <p:sldId id="1434" r:id="rId13"/>
    <p:sldId id="1435" r:id="rId14"/>
    <p:sldId id="268" r:id="rId15"/>
    <p:sldId id="1415" r:id="rId16"/>
    <p:sldId id="339" r:id="rId17"/>
    <p:sldId id="291" r:id="rId18"/>
    <p:sldId id="1419" r:id="rId19"/>
    <p:sldId id="1417" r:id="rId20"/>
    <p:sldId id="1425" r:id="rId21"/>
    <p:sldId id="1426" r:id="rId22"/>
    <p:sldId id="1412" r:id="rId23"/>
    <p:sldId id="1432" r:id="rId24"/>
    <p:sldId id="1427" r:id="rId25"/>
    <p:sldId id="1436" r:id="rId26"/>
    <p:sldId id="1424" r:id="rId27"/>
    <p:sldId id="1428" r:id="rId28"/>
    <p:sldId id="1429" r:id="rId29"/>
    <p:sldId id="1430" r:id="rId30"/>
    <p:sldId id="1422" r:id="rId31"/>
    <p:sldId id="143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irselis" id="{77427CAA-5688-4D3E-B4EB-1E0171FAF11C}">
          <p14:sldIdLst>
            <p14:sldId id="258"/>
          </p14:sldIdLst>
        </p14:section>
        <p14:section name="Intro" id="{C939F65A-44F0-4C9F-B719-3CA1D7E461A4}">
          <p14:sldIdLst>
            <p14:sldId id="287"/>
          </p14:sldIdLst>
        </p14:section>
        <p14:section name="Paragrafai" id="{C63F74CE-C789-415E-A005-169357787154}">
          <p14:sldIdLst>
            <p14:sldId id="261"/>
            <p14:sldId id="1411"/>
            <p14:sldId id="338"/>
            <p14:sldId id="1413"/>
            <p14:sldId id="1423"/>
            <p14:sldId id="1433"/>
            <p14:sldId id="1434"/>
            <p14:sldId id="1435"/>
            <p14:sldId id="268"/>
            <p14:sldId id="1415"/>
            <p14:sldId id="339"/>
            <p14:sldId id="291"/>
            <p14:sldId id="1419"/>
            <p14:sldId id="1417"/>
            <p14:sldId id="1425"/>
            <p14:sldId id="1426"/>
            <p14:sldId id="1412"/>
            <p14:sldId id="1432"/>
            <p14:sldId id="1427"/>
            <p14:sldId id="1436"/>
            <p14:sldId id="1424"/>
            <p14:sldId id="1428"/>
            <p14:sldId id="1429"/>
            <p14:sldId id="1430"/>
            <p14:sldId id="1422"/>
          </p14:sldIdLst>
        </p14:section>
        <p14:section name="foto ir visi kiti" id="{4B2B8308-29FE-4809-A981-81FD56FBBCB5}">
          <p14:sldIdLst>
            <p14:sldId id="1437"/>
          </p14:sldIdLst>
        </p14:section>
      </p14:sectionLst>
    </p:ex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00E0"/>
    <a:srgbClr val="FF7B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EC6D2D-4E39-4C3F-97D3-6FE9B9528B61}" v="2" dt="2026-07-09T09:42:53.5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38" autoAdjust="0"/>
    <p:restoredTop sz="94660"/>
  </p:normalViewPr>
  <p:slideViewPr>
    <p:cSldViewPr snapToGrid="0" showGuides="1">
      <p:cViewPr varScale="1">
        <p:scale>
          <a:sx n="58" d="100"/>
          <a:sy n="58" d="100"/>
        </p:scale>
        <p:origin x="42" y="1182"/>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kas Borisovas" userId="14f40cfc-39f5-4062-b106-54ea6b68e2e0" providerId="ADAL" clId="{347B833C-2DA0-4982-ABC8-5A853916818E}"/>
    <pc:docChg chg="undo custSel addSld delSld modSld modSection">
      <pc:chgData name="Patrikas Borisovas" userId="14f40cfc-39f5-4062-b106-54ea6b68e2e0" providerId="ADAL" clId="{347B833C-2DA0-4982-ABC8-5A853916818E}" dt="2026-07-09T10:32:08.194" v="686" actId="20577"/>
      <pc:docMkLst>
        <pc:docMk/>
      </pc:docMkLst>
      <pc:sldChg chg="modSp mod">
        <pc:chgData name="Patrikas Borisovas" userId="14f40cfc-39f5-4062-b106-54ea6b68e2e0" providerId="ADAL" clId="{347B833C-2DA0-4982-ABC8-5A853916818E}" dt="2026-06-26T08:30:17.185" v="468" actId="20577"/>
        <pc:sldMkLst>
          <pc:docMk/>
          <pc:sldMk cId="1508928729" sldId="258"/>
        </pc:sldMkLst>
        <pc:spChg chg="mod">
          <ac:chgData name="Patrikas Borisovas" userId="14f40cfc-39f5-4062-b106-54ea6b68e2e0" providerId="ADAL" clId="{347B833C-2DA0-4982-ABC8-5A853916818E}" dt="2026-06-26T08:30:17.185" v="468" actId="20577"/>
          <ac:spMkLst>
            <pc:docMk/>
            <pc:sldMk cId="1508928729" sldId="258"/>
            <ac:spMk id="4" creationId="{344EA514-D819-AE41-D036-045D913D0F28}"/>
          </ac:spMkLst>
        </pc:spChg>
      </pc:sldChg>
      <pc:sldChg chg="modSp mod">
        <pc:chgData name="Patrikas Borisovas" userId="14f40cfc-39f5-4062-b106-54ea6b68e2e0" providerId="ADAL" clId="{347B833C-2DA0-4982-ABC8-5A853916818E}" dt="2026-07-09T09:42:53.570" v="618"/>
        <pc:sldMkLst>
          <pc:docMk/>
          <pc:sldMk cId="1482358159" sldId="261"/>
        </pc:sldMkLst>
        <pc:spChg chg="mod">
          <ac:chgData name="Patrikas Borisovas" userId="14f40cfc-39f5-4062-b106-54ea6b68e2e0" providerId="ADAL" clId="{347B833C-2DA0-4982-ABC8-5A853916818E}" dt="2026-07-09T09:42:53.570" v="618"/>
          <ac:spMkLst>
            <pc:docMk/>
            <pc:sldMk cId="1482358159" sldId="261"/>
            <ac:spMk id="4" creationId="{34ADDB86-AE86-4E21-8F2D-02F48C7B6E04}"/>
          </ac:spMkLst>
        </pc:spChg>
      </pc:sldChg>
      <pc:sldChg chg="modSp mod">
        <pc:chgData name="Patrikas Borisovas" userId="14f40cfc-39f5-4062-b106-54ea6b68e2e0" providerId="ADAL" clId="{347B833C-2DA0-4982-ABC8-5A853916818E}" dt="2026-06-26T08:32:35.894" v="485" actId="20577"/>
        <pc:sldMkLst>
          <pc:docMk/>
          <pc:sldMk cId="2981824614" sldId="291"/>
        </pc:sldMkLst>
        <pc:spChg chg="mod">
          <ac:chgData name="Patrikas Borisovas" userId="14f40cfc-39f5-4062-b106-54ea6b68e2e0" providerId="ADAL" clId="{347B833C-2DA0-4982-ABC8-5A853916818E}" dt="2026-06-26T08:32:35.894" v="485" actId="20577"/>
          <ac:spMkLst>
            <pc:docMk/>
            <pc:sldMk cId="2981824614" sldId="291"/>
            <ac:spMk id="59" creationId="{18DC32CC-C0C5-420F-9DA8-FC61C0520272}"/>
          </ac:spMkLst>
        </pc:spChg>
      </pc:sldChg>
      <pc:sldChg chg="modSp">
        <pc:chgData name="Patrikas Borisovas" userId="14f40cfc-39f5-4062-b106-54ea6b68e2e0" providerId="ADAL" clId="{347B833C-2DA0-4982-ABC8-5A853916818E}" dt="2026-06-26T08:32:10.571" v="475"/>
        <pc:sldMkLst>
          <pc:docMk/>
          <pc:sldMk cId="4153155372" sldId="339"/>
        </pc:sldMkLst>
        <pc:spChg chg="mod">
          <ac:chgData name="Patrikas Borisovas" userId="14f40cfc-39f5-4062-b106-54ea6b68e2e0" providerId="ADAL" clId="{347B833C-2DA0-4982-ABC8-5A853916818E}" dt="2026-06-26T08:32:10.571" v="475"/>
          <ac:spMkLst>
            <pc:docMk/>
            <pc:sldMk cId="4153155372" sldId="339"/>
            <ac:spMk id="4" creationId="{9A33459A-B157-4BA3-875F-A51EA45AF45C}"/>
          </ac:spMkLst>
        </pc:spChg>
      </pc:sldChg>
      <pc:sldChg chg="modSp mod">
        <pc:chgData name="Patrikas Borisovas" userId="14f40cfc-39f5-4062-b106-54ea6b68e2e0" providerId="ADAL" clId="{347B833C-2DA0-4982-ABC8-5A853916818E}" dt="2026-07-09T09:44:27.297" v="642" actId="20577"/>
        <pc:sldMkLst>
          <pc:docMk/>
          <pc:sldMk cId="1227276162" sldId="1412"/>
        </pc:sldMkLst>
        <pc:graphicFrameChg chg="modGraphic">
          <ac:chgData name="Patrikas Borisovas" userId="14f40cfc-39f5-4062-b106-54ea6b68e2e0" providerId="ADAL" clId="{347B833C-2DA0-4982-ABC8-5A853916818E}" dt="2026-07-09T09:44:27.297" v="642" actId="20577"/>
          <ac:graphicFrameMkLst>
            <pc:docMk/>
            <pc:sldMk cId="1227276162" sldId="1412"/>
            <ac:graphicFrameMk id="7" creationId="{56A055E3-62C4-2B3E-CEC6-AC2819C7C3B7}"/>
          </ac:graphicFrameMkLst>
        </pc:graphicFrameChg>
      </pc:sldChg>
      <pc:sldChg chg="modSp mod">
        <pc:chgData name="Patrikas Borisovas" userId="14f40cfc-39f5-4062-b106-54ea6b68e2e0" providerId="ADAL" clId="{347B833C-2DA0-4982-ABC8-5A853916818E}" dt="2026-06-26T08:32:53.438" v="491" actId="20577"/>
        <pc:sldMkLst>
          <pc:docMk/>
          <pc:sldMk cId="3950097254" sldId="1419"/>
        </pc:sldMkLst>
        <pc:spChg chg="mod">
          <ac:chgData name="Patrikas Borisovas" userId="14f40cfc-39f5-4062-b106-54ea6b68e2e0" providerId="ADAL" clId="{347B833C-2DA0-4982-ABC8-5A853916818E}" dt="2026-06-26T08:32:53.438" v="491" actId="20577"/>
          <ac:spMkLst>
            <pc:docMk/>
            <pc:sldMk cId="3950097254" sldId="1419"/>
            <ac:spMk id="4" creationId="{9A33459A-B157-4BA3-875F-A51EA45AF45C}"/>
          </ac:spMkLst>
        </pc:spChg>
      </pc:sldChg>
      <pc:sldChg chg="modSp mod">
        <pc:chgData name="Patrikas Borisovas" userId="14f40cfc-39f5-4062-b106-54ea6b68e2e0" providerId="ADAL" clId="{347B833C-2DA0-4982-ABC8-5A853916818E}" dt="2026-06-26T10:33:19.480" v="613" actId="20577"/>
        <pc:sldMkLst>
          <pc:docMk/>
          <pc:sldMk cId="2308942885" sldId="1422"/>
        </pc:sldMkLst>
        <pc:spChg chg="mod">
          <ac:chgData name="Patrikas Borisovas" userId="14f40cfc-39f5-4062-b106-54ea6b68e2e0" providerId="ADAL" clId="{347B833C-2DA0-4982-ABC8-5A853916818E}" dt="2026-06-26T10:33:19.480" v="613" actId="20577"/>
          <ac:spMkLst>
            <pc:docMk/>
            <pc:sldMk cId="2308942885" sldId="1422"/>
            <ac:spMk id="2" creationId="{E5A61B83-44AC-2414-2103-468611405FC5}"/>
          </ac:spMkLst>
        </pc:spChg>
      </pc:sldChg>
      <pc:sldChg chg="modSp mod">
        <pc:chgData name="Patrikas Borisovas" userId="14f40cfc-39f5-4062-b106-54ea6b68e2e0" providerId="ADAL" clId="{347B833C-2DA0-4982-ABC8-5A853916818E}" dt="2026-06-26T10:10:59.799" v="529" actId="14100"/>
        <pc:sldMkLst>
          <pc:docMk/>
          <pc:sldMk cId="892779754" sldId="1424"/>
        </pc:sldMkLst>
        <pc:graphicFrameChg chg="modGraphic">
          <ac:chgData name="Patrikas Borisovas" userId="14f40cfc-39f5-4062-b106-54ea6b68e2e0" providerId="ADAL" clId="{347B833C-2DA0-4982-ABC8-5A853916818E}" dt="2026-06-26T10:10:59.799" v="529" actId="14100"/>
          <ac:graphicFrameMkLst>
            <pc:docMk/>
            <pc:sldMk cId="892779754" sldId="1424"/>
            <ac:graphicFrameMk id="7" creationId="{56A055E3-62C4-2B3E-CEC6-AC2819C7C3B7}"/>
          </ac:graphicFrameMkLst>
        </pc:graphicFrameChg>
      </pc:sldChg>
      <pc:sldChg chg="modSp mod">
        <pc:chgData name="Patrikas Borisovas" userId="14f40cfc-39f5-4062-b106-54ea6b68e2e0" providerId="ADAL" clId="{347B833C-2DA0-4982-ABC8-5A853916818E}" dt="2026-07-09T10:11:37.237" v="684" actId="20577"/>
        <pc:sldMkLst>
          <pc:docMk/>
          <pc:sldMk cId="2175597794" sldId="1428"/>
        </pc:sldMkLst>
        <pc:graphicFrameChg chg="modGraphic">
          <ac:chgData name="Patrikas Borisovas" userId="14f40cfc-39f5-4062-b106-54ea6b68e2e0" providerId="ADAL" clId="{347B833C-2DA0-4982-ABC8-5A853916818E}" dt="2026-07-09T10:11:37.237" v="684" actId="20577"/>
          <ac:graphicFrameMkLst>
            <pc:docMk/>
            <pc:sldMk cId="2175597794" sldId="1428"/>
            <ac:graphicFrameMk id="7" creationId="{56A055E3-62C4-2B3E-CEC6-AC2819C7C3B7}"/>
          </ac:graphicFrameMkLst>
        </pc:graphicFrameChg>
      </pc:sldChg>
      <pc:sldChg chg="modSp mod">
        <pc:chgData name="Patrikas Borisovas" userId="14f40cfc-39f5-4062-b106-54ea6b68e2e0" providerId="ADAL" clId="{347B833C-2DA0-4982-ABC8-5A853916818E}" dt="2026-07-09T09:47:33.889" v="667" actId="20577"/>
        <pc:sldMkLst>
          <pc:docMk/>
          <pc:sldMk cId="1806348905" sldId="1429"/>
        </pc:sldMkLst>
        <pc:graphicFrameChg chg="modGraphic">
          <ac:chgData name="Patrikas Borisovas" userId="14f40cfc-39f5-4062-b106-54ea6b68e2e0" providerId="ADAL" clId="{347B833C-2DA0-4982-ABC8-5A853916818E}" dt="2026-07-09T09:47:33.889" v="667" actId="20577"/>
          <ac:graphicFrameMkLst>
            <pc:docMk/>
            <pc:sldMk cId="1806348905" sldId="1429"/>
            <ac:graphicFrameMk id="7" creationId="{56A055E3-62C4-2B3E-CEC6-AC2819C7C3B7}"/>
          </ac:graphicFrameMkLst>
        </pc:graphicFrameChg>
      </pc:sldChg>
      <pc:sldChg chg="modSp mod">
        <pc:chgData name="Patrikas Borisovas" userId="14f40cfc-39f5-4062-b106-54ea6b68e2e0" providerId="ADAL" clId="{347B833C-2DA0-4982-ABC8-5A853916818E}" dt="2026-07-09T10:32:08.194" v="686" actId="20577"/>
        <pc:sldMkLst>
          <pc:docMk/>
          <pc:sldMk cId="2918548126" sldId="1430"/>
        </pc:sldMkLst>
        <pc:spChg chg="mod">
          <ac:chgData name="Patrikas Borisovas" userId="14f40cfc-39f5-4062-b106-54ea6b68e2e0" providerId="ADAL" clId="{347B833C-2DA0-4982-ABC8-5A853916818E}" dt="2026-07-09T10:32:08.194" v="686" actId="20577"/>
          <ac:spMkLst>
            <pc:docMk/>
            <pc:sldMk cId="2918548126" sldId="1430"/>
            <ac:spMk id="3" creationId="{93E1D521-765F-5CDD-15FF-39C5F495921B}"/>
          </ac:spMkLst>
        </pc:spChg>
        <pc:spChg chg="mod">
          <ac:chgData name="Patrikas Borisovas" userId="14f40cfc-39f5-4062-b106-54ea6b68e2e0" providerId="ADAL" clId="{347B833C-2DA0-4982-ABC8-5A853916818E}" dt="2026-06-26T10:12:19.185" v="566"/>
          <ac:spMkLst>
            <pc:docMk/>
            <pc:sldMk cId="2918548126" sldId="1430"/>
            <ac:spMk id="4" creationId="{9A33459A-B157-4BA3-875F-A51EA45AF45C}"/>
          </ac:spMkLst>
        </pc:spChg>
      </pc:sldChg>
      <pc:sldChg chg="modSp mod">
        <pc:chgData name="Patrikas Borisovas" userId="14f40cfc-39f5-4062-b106-54ea6b68e2e0" providerId="ADAL" clId="{347B833C-2DA0-4982-ABC8-5A853916818E}" dt="2026-07-09T09:45:03.510" v="652" actId="20577"/>
        <pc:sldMkLst>
          <pc:docMk/>
          <pc:sldMk cId="1002041401" sldId="1432"/>
        </pc:sldMkLst>
        <pc:graphicFrameChg chg="modGraphic">
          <ac:chgData name="Patrikas Borisovas" userId="14f40cfc-39f5-4062-b106-54ea6b68e2e0" providerId="ADAL" clId="{347B833C-2DA0-4982-ABC8-5A853916818E}" dt="2026-07-09T09:45:03.510" v="652" actId="20577"/>
          <ac:graphicFrameMkLst>
            <pc:docMk/>
            <pc:sldMk cId="1002041401" sldId="1432"/>
            <ac:graphicFrameMk id="7" creationId="{63E16307-005B-FBAD-3C83-BF73EA60173E}"/>
          </ac:graphicFrameMkLst>
        </pc:graphicFrameChg>
      </pc:sldChg>
      <pc:sldChg chg="add">
        <pc:chgData name="Patrikas Borisovas" userId="14f40cfc-39f5-4062-b106-54ea6b68e2e0" providerId="ADAL" clId="{347B833C-2DA0-4982-ABC8-5A853916818E}" dt="2026-06-26T08:34:20.808" v="492"/>
        <pc:sldMkLst>
          <pc:docMk/>
          <pc:sldMk cId="2497499244" sldId="1433"/>
        </pc:sldMkLst>
      </pc:sldChg>
      <pc:sldChg chg="add">
        <pc:chgData name="Patrikas Borisovas" userId="14f40cfc-39f5-4062-b106-54ea6b68e2e0" providerId="ADAL" clId="{347B833C-2DA0-4982-ABC8-5A853916818E}" dt="2026-06-26T08:34:36.765" v="493"/>
        <pc:sldMkLst>
          <pc:docMk/>
          <pc:sldMk cId="3418984514" sldId="1434"/>
        </pc:sldMkLst>
      </pc:sldChg>
      <pc:sldChg chg="add">
        <pc:chgData name="Patrikas Borisovas" userId="14f40cfc-39f5-4062-b106-54ea6b68e2e0" providerId="ADAL" clId="{347B833C-2DA0-4982-ABC8-5A853916818E}" dt="2026-06-26T10:10:31.068" v="517"/>
        <pc:sldMkLst>
          <pc:docMk/>
          <pc:sldMk cId="744972222" sldId="1436"/>
        </pc:sldMkLst>
      </pc:sldChg>
      <pc:sldChg chg="modSp add mod">
        <pc:chgData name="Patrikas Borisovas" userId="14f40cfc-39f5-4062-b106-54ea6b68e2e0" providerId="ADAL" clId="{347B833C-2DA0-4982-ABC8-5A853916818E}" dt="2026-07-09T09:47:47.433" v="670" actId="14100"/>
        <pc:sldMkLst>
          <pc:docMk/>
          <pc:sldMk cId="2499443533" sldId="1437"/>
        </pc:sldMkLst>
        <pc:spChg chg="mod">
          <ac:chgData name="Patrikas Borisovas" userId="14f40cfc-39f5-4062-b106-54ea6b68e2e0" providerId="ADAL" clId="{347B833C-2DA0-4982-ABC8-5A853916818E}" dt="2026-07-09T09:40:19.928" v="615" actId="20577"/>
          <ac:spMkLst>
            <pc:docMk/>
            <pc:sldMk cId="2499443533" sldId="1437"/>
            <ac:spMk id="24" creationId="{130B7009-2877-21E5-C578-C74C740E3500}"/>
          </ac:spMkLst>
        </pc:spChg>
        <pc:picChg chg="mod">
          <ac:chgData name="Patrikas Borisovas" userId="14f40cfc-39f5-4062-b106-54ea6b68e2e0" providerId="ADAL" clId="{347B833C-2DA0-4982-ABC8-5A853916818E}" dt="2026-07-09T09:47:47.433" v="670" actId="14100"/>
          <ac:picMkLst>
            <pc:docMk/>
            <pc:sldMk cId="2499443533" sldId="1437"/>
            <ac:picMk id="27" creationId="{48A103E5-5B47-BFEB-D1C4-ADCFC099BA6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oboto" panose="02000000000000000000" pitchFamily="2" charset="0"/>
              </a:defRPr>
            </a:lvl1pPr>
          </a:lstStyle>
          <a:p>
            <a:endParaRPr lang="en-ID"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oboto" panose="02000000000000000000" pitchFamily="2" charset="0"/>
              </a:defRPr>
            </a:lvl1pPr>
          </a:lstStyle>
          <a:p>
            <a:fld id="{4BB41E7E-9B32-465C-9C75-9FFF28A95472}" type="datetimeFigureOut">
              <a:rPr lang="en-ID" smtClean="0"/>
              <a:pPr/>
              <a:t>09/07/2026</a:t>
            </a:fld>
            <a:endParaRPr lang="en-ID"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D"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oboto" panose="02000000000000000000" pitchFamily="2" charset="0"/>
              </a:defRPr>
            </a:lvl1pPr>
          </a:lstStyle>
          <a:p>
            <a:endParaRPr lang="en-ID"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oboto" panose="02000000000000000000" pitchFamily="2" charset="0"/>
              </a:defRPr>
            </a:lvl1pPr>
          </a:lstStyle>
          <a:p>
            <a:fld id="{52900F97-5C77-403A-AE97-7DEF7825FF31}" type="slidenum">
              <a:rPr lang="en-ID" smtClean="0"/>
              <a:pPr/>
              <a:t>‹#›</a:t>
            </a:fld>
            <a:endParaRPr lang="en-ID" dirty="0"/>
          </a:p>
        </p:txBody>
      </p:sp>
    </p:spTree>
    <p:extLst>
      <p:ext uri="{BB962C8B-B14F-4D97-AF65-F5344CB8AC3E}">
        <p14:creationId xmlns:p14="http://schemas.microsoft.com/office/powerpoint/2010/main" val="3195317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panose="02000000000000000000" pitchFamily="2" charset="0"/>
        <a:ea typeface="+mn-ea"/>
        <a:cs typeface="+mn-cs"/>
      </a:defRPr>
    </a:lvl1pPr>
    <a:lvl2pPr marL="457200" algn="l" defTabSz="914400" rtl="0" eaLnBrk="1" latinLnBrk="0" hangingPunct="1">
      <a:defRPr sz="1200" kern="1200">
        <a:solidFill>
          <a:schemeClr val="tx1"/>
        </a:solidFill>
        <a:latin typeface="Roboto" panose="02000000000000000000" pitchFamily="2" charset="0"/>
        <a:ea typeface="+mn-ea"/>
        <a:cs typeface="+mn-cs"/>
      </a:defRPr>
    </a:lvl2pPr>
    <a:lvl3pPr marL="914400" algn="l" defTabSz="914400" rtl="0" eaLnBrk="1" latinLnBrk="0" hangingPunct="1">
      <a:defRPr sz="1200" kern="1200">
        <a:solidFill>
          <a:schemeClr val="tx1"/>
        </a:solidFill>
        <a:latin typeface="Roboto" panose="02000000000000000000" pitchFamily="2" charset="0"/>
        <a:ea typeface="+mn-ea"/>
        <a:cs typeface="+mn-cs"/>
      </a:defRPr>
    </a:lvl3pPr>
    <a:lvl4pPr marL="1371600" algn="l" defTabSz="914400" rtl="0" eaLnBrk="1" latinLnBrk="0" hangingPunct="1">
      <a:defRPr sz="1200" kern="1200">
        <a:solidFill>
          <a:schemeClr val="tx1"/>
        </a:solidFill>
        <a:latin typeface="Roboto" panose="02000000000000000000" pitchFamily="2" charset="0"/>
        <a:ea typeface="+mn-ea"/>
        <a:cs typeface="+mn-cs"/>
      </a:defRPr>
    </a:lvl4pPr>
    <a:lvl5pPr marL="1828800" algn="l" defTabSz="914400" rtl="0" eaLnBrk="1" latinLnBrk="0" hangingPunct="1">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CE33E-6FB4-429C-94CD-44CD506D58E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286CD7A0-A4B5-4673-ADA1-82536CC2ABC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AC14DCE7-2696-4CA0-9A14-3FCC8C84E9B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09/07/2026</a:t>
            </a:fld>
            <a:endParaRPr lang="en-ID"/>
          </a:p>
        </p:txBody>
      </p:sp>
      <p:sp>
        <p:nvSpPr>
          <p:cNvPr id="5" name="Footer Placeholder 4">
            <a:extLst>
              <a:ext uri="{FF2B5EF4-FFF2-40B4-BE49-F238E27FC236}">
                <a16:creationId xmlns:a16="http://schemas.microsoft.com/office/drawing/2014/main" id="{A987F737-CDAA-4B76-B5D0-6A9B2D132854}"/>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92D53829-6BF9-45B4-B3A6-F7C91FA01FC1}"/>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940162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48355-B11D-4B3F-8EDB-EF55E5430F5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6D3BAAB1-02A9-4958-A16A-C28068C95B83}"/>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D0507199-231D-4C3C-A7D6-F20D4A96CC28}"/>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09/07/2026</a:t>
            </a:fld>
            <a:endParaRPr lang="en-ID"/>
          </a:p>
        </p:txBody>
      </p:sp>
      <p:sp>
        <p:nvSpPr>
          <p:cNvPr id="5" name="Footer Placeholder 4">
            <a:extLst>
              <a:ext uri="{FF2B5EF4-FFF2-40B4-BE49-F238E27FC236}">
                <a16:creationId xmlns:a16="http://schemas.microsoft.com/office/drawing/2014/main" id="{6BD45E7F-0789-4551-8532-90E64934E0FB}"/>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DEB2D82B-6A08-44CD-B16B-2F518A9968C7}"/>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10867393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82BBB-9116-409C-8E6A-86A12FFA6DC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04EEBC9F-A0FB-4DCE-857B-8663AC932E3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2A1D00-468C-400E-B888-1FDA3FB95B5B}"/>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09/07/2026</a:t>
            </a:fld>
            <a:endParaRPr lang="en-ID"/>
          </a:p>
        </p:txBody>
      </p:sp>
      <p:sp>
        <p:nvSpPr>
          <p:cNvPr id="5" name="Footer Placeholder 4">
            <a:extLst>
              <a:ext uri="{FF2B5EF4-FFF2-40B4-BE49-F238E27FC236}">
                <a16:creationId xmlns:a16="http://schemas.microsoft.com/office/drawing/2014/main" id="{F8810778-7834-45F1-8B54-9D49412BBE15}"/>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A4057964-6BBE-4599-AB59-0057A33FA624}"/>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246990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1D4D5-6FC9-43F0-A17D-10117EC33E1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F33923CF-1AEA-48D2-8890-5CBD47893545}"/>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8FA1F6E4-7AD9-4DE6-9209-B5560834A277}"/>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2B723150-85F6-4210-881C-52AE81D0A1CD}"/>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09/07/2026</a:t>
            </a:fld>
            <a:endParaRPr lang="en-ID"/>
          </a:p>
        </p:txBody>
      </p:sp>
      <p:sp>
        <p:nvSpPr>
          <p:cNvPr id="6" name="Footer Placeholder 5">
            <a:extLst>
              <a:ext uri="{FF2B5EF4-FFF2-40B4-BE49-F238E27FC236}">
                <a16:creationId xmlns:a16="http://schemas.microsoft.com/office/drawing/2014/main" id="{602FD4B1-FEDB-40FB-8F0D-088845D00AA1}"/>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7" name="Slide Number Placeholder 6">
            <a:extLst>
              <a:ext uri="{FF2B5EF4-FFF2-40B4-BE49-F238E27FC236}">
                <a16:creationId xmlns:a16="http://schemas.microsoft.com/office/drawing/2014/main" id="{9FBB81DA-7BDA-40A5-83DE-E5BE79F4C7C0}"/>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4293714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75951-BD37-4B76-8F1A-908330DD4D0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68E27FE0-55BE-4C0B-BEF2-677B2E23F4D4}"/>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E50FAFB-A174-4521-9B67-99DC72602BC8}"/>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CDFF14E0-BF66-4284-9325-8E455A323A3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265B762-AA2D-4BD6-B582-D1C2F1375903}"/>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CEC0B347-6523-4BA9-A877-7BB7E1D1ACA1}"/>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09/07/2026</a:t>
            </a:fld>
            <a:endParaRPr lang="en-ID"/>
          </a:p>
        </p:txBody>
      </p:sp>
      <p:sp>
        <p:nvSpPr>
          <p:cNvPr id="8" name="Footer Placeholder 7">
            <a:extLst>
              <a:ext uri="{FF2B5EF4-FFF2-40B4-BE49-F238E27FC236}">
                <a16:creationId xmlns:a16="http://schemas.microsoft.com/office/drawing/2014/main" id="{C2E07C3E-6316-465B-99CC-B2E8A3512009}"/>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9" name="Slide Number Placeholder 8">
            <a:extLst>
              <a:ext uri="{FF2B5EF4-FFF2-40B4-BE49-F238E27FC236}">
                <a16:creationId xmlns:a16="http://schemas.microsoft.com/office/drawing/2014/main" id="{D22F2D8E-49E5-4134-960F-6354DE71143A}"/>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366068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15343-53EF-40DF-B6C5-C952561C674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0CF5DB5C-32C2-4390-A363-879B346554F5}"/>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09/07/2026</a:t>
            </a:fld>
            <a:endParaRPr lang="en-ID"/>
          </a:p>
        </p:txBody>
      </p:sp>
      <p:sp>
        <p:nvSpPr>
          <p:cNvPr id="4" name="Footer Placeholder 3">
            <a:extLst>
              <a:ext uri="{FF2B5EF4-FFF2-40B4-BE49-F238E27FC236}">
                <a16:creationId xmlns:a16="http://schemas.microsoft.com/office/drawing/2014/main" id="{949A660B-A5D4-4BE2-918F-9B6C6FCBA572}"/>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5" name="Slide Number Placeholder 4">
            <a:extLst>
              <a:ext uri="{FF2B5EF4-FFF2-40B4-BE49-F238E27FC236}">
                <a16:creationId xmlns:a16="http://schemas.microsoft.com/office/drawing/2014/main" id="{EC982BDB-8490-4B37-B8BF-DEABBD8D76D9}"/>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1715523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073E99-E628-44A2-AFF2-BA24EE9A542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09/07/2026</a:t>
            </a:fld>
            <a:endParaRPr lang="en-ID"/>
          </a:p>
        </p:txBody>
      </p:sp>
      <p:sp>
        <p:nvSpPr>
          <p:cNvPr id="3" name="Footer Placeholder 2">
            <a:extLst>
              <a:ext uri="{FF2B5EF4-FFF2-40B4-BE49-F238E27FC236}">
                <a16:creationId xmlns:a16="http://schemas.microsoft.com/office/drawing/2014/main" id="{56290E68-119D-4255-8580-39C963E56A23}"/>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4" name="Slide Number Placeholder 3">
            <a:extLst>
              <a:ext uri="{FF2B5EF4-FFF2-40B4-BE49-F238E27FC236}">
                <a16:creationId xmlns:a16="http://schemas.microsoft.com/office/drawing/2014/main" id="{817441DF-1535-4CBD-A5FD-20DC24179B3E}"/>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297499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073E99-E628-44A2-AFF2-BA24EE9A542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09/07/2026</a:t>
            </a:fld>
            <a:endParaRPr lang="en-ID"/>
          </a:p>
        </p:txBody>
      </p:sp>
      <p:sp>
        <p:nvSpPr>
          <p:cNvPr id="3" name="Footer Placeholder 2">
            <a:extLst>
              <a:ext uri="{FF2B5EF4-FFF2-40B4-BE49-F238E27FC236}">
                <a16:creationId xmlns:a16="http://schemas.microsoft.com/office/drawing/2014/main" id="{56290E68-119D-4255-8580-39C963E56A23}"/>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4" name="Slide Number Placeholder 3">
            <a:extLst>
              <a:ext uri="{FF2B5EF4-FFF2-40B4-BE49-F238E27FC236}">
                <a16:creationId xmlns:a16="http://schemas.microsoft.com/office/drawing/2014/main" id="{817441DF-1535-4CBD-A5FD-20DC24179B3E}"/>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394563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E8EC9-AF04-4D21-9060-05607BAD766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63E9B66A-B489-44B6-8239-B15148687846}"/>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705A7B33-4CF5-44DA-AE2B-6621CB59F52F}"/>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E1EB6F-8AC8-4449-9512-F115CF085453}"/>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09/07/2026</a:t>
            </a:fld>
            <a:endParaRPr lang="en-ID"/>
          </a:p>
        </p:txBody>
      </p:sp>
      <p:sp>
        <p:nvSpPr>
          <p:cNvPr id="6" name="Footer Placeholder 5">
            <a:extLst>
              <a:ext uri="{FF2B5EF4-FFF2-40B4-BE49-F238E27FC236}">
                <a16:creationId xmlns:a16="http://schemas.microsoft.com/office/drawing/2014/main" id="{ECB4AEF4-38BB-407C-9EF5-B9F725C407B9}"/>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7" name="Slide Number Placeholder 6">
            <a:extLst>
              <a:ext uri="{FF2B5EF4-FFF2-40B4-BE49-F238E27FC236}">
                <a16:creationId xmlns:a16="http://schemas.microsoft.com/office/drawing/2014/main" id="{E2D3563B-A1E3-4004-9FB7-82FC90695EC3}"/>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881291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BD48B-5891-4F57-BE3D-466720516B5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4DECC265-72A6-4B0A-AE3C-1B6D1E2C8EC6}"/>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8BBBDFA9-9FC4-4832-BABB-C6EE615851B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89474-0C5B-4E8A-B24D-F8877CFAAD7F}"/>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09/07/2026</a:t>
            </a:fld>
            <a:endParaRPr lang="en-ID"/>
          </a:p>
        </p:txBody>
      </p:sp>
      <p:sp>
        <p:nvSpPr>
          <p:cNvPr id="6" name="Footer Placeholder 5">
            <a:extLst>
              <a:ext uri="{FF2B5EF4-FFF2-40B4-BE49-F238E27FC236}">
                <a16:creationId xmlns:a16="http://schemas.microsoft.com/office/drawing/2014/main" id="{24D501A4-5BAE-4B81-B7CC-69589950CEC3}"/>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7" name="Slide Number Placeholder 6">
            <a:extLst>
              <a:ext uri="{FF2B5EF4-FFF2-40B4-BE49-F238E27FC236}">
                <a16:creationId xmlns:a16="http://schemas.microsoft.com/office/drawing/2014/main" id="{987F74D3-C2DD-420E-9713-2FB47BBDEB2F}"/>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3706103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2DF9-6E55-42E1-B29F-159A58F6CF4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776BFB1D-1B32-47A0-8431-80ED0C003E02}"/>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07EDE51B-673A-4E29-9AAD-9C46EA7F90EA}"/>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09/07/2026</a:t>
            </a:fld>
            <a:endParaRPr lang="en-ID"/>
          </a:p>
        </p:txBody>
      </p:sp>
      <p:sp>
        <p:nvSpPr>
          <p:cNvPr id="5" name="Footer Placeholder 4">
            <a:extLst>
              <a:ext uri="{FF2B5EF4-FFF2-40B4-BE49-F238E27FC236}">
                <a16:creationId xmlns:a16="http://schemas.microsoft.com/office/drawing/2014/main" id="{A982FF11-E11C-4AF7-BA48-927F9F39D66C}"/>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50A4FCC9-E8B7-43E0-BAF2-5F382744CDF7}"/>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724525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F709C0-C2AA-41E2-A04D-E99D36BE5EF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870AF90C-DF73-4B6E-8AE3-59DF8EB43811}"/>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561ADE0C-42D9-4771-9CD7-E02A2A96090D}"/>
              </a:ext>
            </a:extLst>
          </p:cNvPr>
          <p:cNvSpPr>
            <a:spLocks noGrp="1"/>
          </p:cNvSpPr>
          <p:nvPr>
            <p:ph type="dt" sz="half" idx="10"/>
          </p:nvPr>
        </p:nvSpPr>
        <p:spPr>
          <a:xfrm>
            <a:off x="838200" y="6356350"/>
            <a:ext cx="2743200" cy="365125"/>
          </a:xfrm>
          <a:prstGeom prst="rect">
            <a:avLst/>
          </a:prstGeom>
        </p:spPr>
        <p:txBody>
          <a:bodyPr/>
          <a:lstStyle/>
          <a:p>
            <a:fld id="{395536BD-BD80-4CC9-9C2F-F2B1EE223513}" type="datetimeFigureOut">
              <a:rPr lang="en-ID" smtClean="0"/>
              <a:t>09/07/2026</a:t>
            </a:fld>
            <a:endParaRPr lang="en-ID"/>
          </a:p>
        </p:txBody>
      </p:sp>
      <p:sp>
        <p:nvSpPr>
          <p:cNvPr id="5" name="Footer Placeholder 4">
            <a:extLst>
              <a:ext uri="{FF2B5EF4-FFF2-40B4-BE49-F238E27FC236}">
                <a16:creationId xmlns:a16="http://schemas.microsoft.com/office/drawing/2014/main" id="{FDE3BBB7-0BE4-4737-87B2-37DFC3244C35}"/>
              </a:ext>
            </a:extLst>
          </p:cNvPr>
          <p:cNvSpPr>
            <a:spLocks noGrp="1"/>
          </p:cNvSpPr>
          <p:nvPr>
            <p:ph type="ftr" sz="quarter" idx="11"/>
          </p:nvPr>
        </p:nvSpPr>
        <p:spPr>
          <a:xfrm>
            <a:off x="4038600" y="6356350"/>
            <a:ext cx="4114800" cy="365125"/>
          </a:xfrm>
          <a:prstGeom prst="rect">
            <a:avLst/>
          </a:prstGeom>
        </p:spPr>
        <p:txBody>
          <a:bodyPr/>
          <a:lstStyle/>
          <a:p>
            <a:endParaRPr lang="en-ID"/>
          </a:p>
        </p:txBody>
      </p:sp>
      <p:sp>
        <p:nvSpPr>
          <p:cNvPr id="6" name="Slide Number Placeholder 5">
            <a:extLst>
              <a:ext uri="{FF2B5EF4-FFF2-40B4-BE49-F238E27FC236}">
                <a16:creationId xmlns:a16="http://schemas.microsoft.com/office/drawing/2014/main" id="{16413B79-D539-4A65-B50B-18ECECDC3321}"/>
              </a:ext>
            </a:extLst>
          </p:cNvPr>
          <p:cNvSpPr>
            <a:spLocks noGrp="1"/>
          </p:cNvSpPr>
          <p:nvPr>
            <p:ph type="sldNum" sz="quarter" idx="12"/>
          </p:nvPr>
        </p:nvSpPr>
        <p:spPr>
          <a:xfrm>
            <a:off x="8610600" y="6356350"/>
            <a:ext cx="2743200" cy="365125"/>
          </a:xfrm>
          <a:prstGeom prst="rect">
            <a:avLst/>
          </a:prstGeom>
        </p:spPr>
        <p:txBody>
          <a:bodyPr/>
          <a:lstStyle/>
          <a:p>
            <a:fld id="{6DEF672C-14C3-4C5A-A142-470FDC8545FA}" type="slidenum">
              <a:rPr lang="en-ID" smtClean="0"/>
              <a:t>‹#›</a:t>
            </a:fld>
            <a:endParaRPr lang="en-ID"/>
          </a:p>
        </p:txBody>
      </p:sp>
    </p:spTree>
    <p:extLst>
      <p:ext uri="{BB962C8B-B14F-4D97-AF65-F5344CB8AC3E}">
        <p14:creationId xmlns:p14="http://schemas.microsoft.com/office/powerpoint/2010/main" val="21585124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850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gradFill>
          <a:gsLst>
            <a:gs pos="0">
              <a:schemeClr val="accent1"/>
            </a:gs>
            <a:gs pos="100000">
              <a:schemeClr val="accent1"/>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9795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6520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A6BC6F5-4CC9-4C93-8A12-5432E4B1BBF3}"/>
              </a:ext>
            </a:extLst>
          </p:cNvPr>
          <p:cNvSpPr/>
          <p:nvPr userDrawn="1"/>
        </p:nvSpPr>
        <p:spPr>
          <a:xfrm>
            <a:off x="0" y="0"/>
            <a:ext cx="337185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oboto" panose="02000000000000000000" pitchFamily="2" charset="0"/>
            </a:endParaRPr>
          </a:p>
        </p:txBody>
      </p:sp>
      <p:sp>
        <p:nvSpPr>
          <p:cNvPr id="5" name="Picture Placeholder 4">
            <a:extLst>
              <a:ext uri="{FF2B5EF4-FFF2-40B4-BE49-F238E27FC236}">
                <a16:creationId xmlns:a16="http://schemas.microsoft.com/office/drawing/2014/main" id="{B62687F7-DFA1-4630-BFD3-D017E6AEECAA}"/>
              </a:ext>
            </a:extLst>
          </p:cNvPr>
          <p:cNvSpPr>
            <a:spLocks noGrp="1"/>
          </p:cNvSpPr>
          <p:nvPr>
            <p:ph type="pic" sz="quarter" idx="10" hasCustomPrompt="1"/>
          </p:nvPr>
        </p:nvSpPr>
        <p:spPr>
          <a:xfrm>
            <a:off x="1409700" y="2157270"/>
            <a:ext cx="5141356" cy="2892012"/>
          </a:xfrm>
          <a:custGeom>
            <a:avLst/>
            <a:gdLst>
              <a:gd name="connsiteX0" fmla="*/ 0 w 5141356"/>
              <a:gd name="connsiteY0" fmla="*/ 0 h 2892012"/>
              <a:gd name="connsiteX1" fmla="*/ 5141356 w 5141356"/>
              <a:gd name="connsiteY1" fmla="*/ 0 h 2892012"/>
              <a:gd name="connsiteX2" fmla="*/ 5141356 w 5141356"/>
              <a:gd name="connsiteY2" fmla="*/ 2892012 h 2892012"/>
              <a:gd name="connsiteX3" fmla="*/ 0 w 5141356"/>
              <a:gd name="connsiteY3" fmla="*/ 2892012 h 2892012"/>
            </a:gdLst>
            <a:ahLst/>
            <a:cxnLst>
              <a:cxn ang="0">
                <a:pos x="connsiteX0" y="connsiteY0"/>
              </a:cxn>
              <a:cxn ang="0">
                <a:pos x="connsiteX1" y="connsiteY1"/>
              </a:cxn>
              <a:cxn ang="0">
                <a:pos x="connsiteX2" y="connsiteY2"/>
              </a:cxn>
              <a:cxn ang="0">
                <a:pos x="connsiteX3" y="connsiteY3"/>
              </a:cxn>
            </a:cxnLst>
            <a:rect l="l" t="t" r="r" b="b"/>
            <a:pathLst>
              <a:path w="5141356" h="2892012">
                <a:moveTo>
                  <a:pt x="0" y="0"/>
                </a:moveTo>
                <a:lnTo>
                  <a:pt x="5141356" y="0"/>
                </a:lnTo>
                <a:lnTo>
                  <a:pt x="5141356" y="2892012"/>
                </a:lnTo>
                <a:lnTo>
                  <a:pt x="0" y="2892012"/>
                </a:lnTo>
                <a:close/>
              </a:path>
            </a:pathLst>
          </a:custGeom>
          <a:solidFill>
            <a:schemeClr val="bg1">
              <a:lumMod val="65000"/>
              <a:alpha val="12000"/>
            </a:schemeClr>
          </a:solidFill>
        </p:spPr>
        <p:txBody>
          <a:bodyPr wrap="square" anchor="ct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a:solidFill>
                  <a:schemeClr val="tx1">
                    <a:lumMod val="50000"/>
                    <a:lumOff val="50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Drag and Drop Image Here</a:t>
            </a:r>
          </a:p>
        </p:txBody>
      </p:sp>
      <p:grpSp>
        <p:nvGrpSpPr>
          <p:cNvPr id="8" name="Group 7">
            <a:extLst>
              <a:ext uri="{FF2B5EF4-FFF2-40B4-BE49-F238E27FC236}">
                <a16:creationId xmlns:a16="http://schemas.microsoft.com/office/drawing/2014/main" id="{35DFF84D-9F2B-458C-9F20-8EE33CE6C8A8}"/>
              </a:ext>
            </a:extLst>
          </p:cNvPr>
          <p:cNvGrpSpPr/>
          <p:nvPr userDrawn="1"/>
        </p:nvGrpSpPr>
        <p:grpSpPr>
          <a:xfrm>
            <a:off x="1409700" y="1808718"/>
            <a:ext cx="5141356" cy="348551"/>
            <a:chOff x="3179886" y="2083564"/>
            <a:chExt cx="6002370" cy="406293"/>
          </a:xfrm>
          <a:effectLst/>
        </p:grpSpPr>
        <p:grpSp>
          <p:nvGrpSpPr>
            <p:cNvPr id="9" name="Group 8">
              <a:extLst>
                <a:ext uri="{FF2B5EF4-FFF2-40B4-BE49-F238E27FC236}">
                  <a16:creationId xmlns:a16="http://schemas.microsoft.com/office/drawing/2014/main" id="{80929972-A9F5-4137-AF05-8627B95EE0A9}"/>
                </a:ext>
              </a:extLst>
            </p:cNvPr>
            <p:cNvGrpSpPr/>
            <p:nvPr/>
          </p:nvGrpSpPr>
          <p:grpSpPr>
            <a:xfrm>
              <a:off x="3179886" y="2083564"/>
              <a:ext cx="6002370" cy="406293"/>
              <a:chOff x="3179886" y="2083564"/>
              <a:chExt cx="6002370" cy="406293"/>
            </a:xfrm>
          </p:grpSpPr>
          <p:sp>
            <p:nvSpPr>
              <p:cNvPr id="11" name="Round Same Side Corner Rectangle 1">
                <a:extLst>
                  <a:ext uri="{FF2B5EF4-FFF2-40B4-BE49-F238E27FC236}">
                    <a16:creationId xmlns:a16="http://schemas.microsoft.com/office/drawing/2014/main" id="{83DC8D3D-6B72-4493-9774-949B74E83CBD}"/>
                  </a:ext>
                </a:extLst>
              </p:cNvPr>
              <p:cNvSpPr/>
              <p:nvPr/>
            </p:nvSpPr>
            <p:spPr>
              <a:xfrm>
                <a:off x="3179886" y="2083564"/>
                <a:ext cx="6002370" cy="406293"/>
              </a:xfrm>
              <a:prstGeom prst="round2SameRect">
                <a:avLst>
                  <a:gd name="adj1" fmla="val 14928"/>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grpSp>
            <p:nvGrpSpPr>
              <p:cNvPr id="12" name="Group 11">
                <a:extLst>
                  <a:ext uri="{FF2B5EF4-FFF2-40B4-BE49-F238E27FC236}">
                    <a16:creationId xmlns:a16="http://schemas.microsoft.com/office/drawing/2014/main" id="{8036D0AE-CAA6-4FCF-A795-0F24D3F2BAF2}"/>
                  </a:ext>
                </a:extLst>
              </p:cNvPr>
              <p:cNvGrpSpPr/>
              <p:nvPr/>
            </p:nvGrpSpPr>
            <p:grpSpPr>
              <a:xfrm>
                <a:off x="3382010" y="2233949"/>
                <a:ext cx="341854" cy="82531"/>
                <a:chOff x="3382010" y="2233949"/>
                <a:chExt cx="341854" cy="82531"/>
              </a:xfrm>
            </p:grpSpPr>
            <p:sp>
              <p:nvSpPr>
                <p:cNvPr id="13" name="Oval 12">
                  <a:extLst>
                    <a:ext uri="{FF2B5EF4-FFF2-40B4-BE49-F238E27FC236}">
                      <a16:creationId xmlns:a16="http://schemas.microsoft.com/office/drawing/2014/main" id="{A20E2B9F-3AFA-45BB-9022-FF99A9E99D96}"/>
                    </a:ext>
                  </a:extLst>
                </p:cNvPr>
                <p:cNvSpPr/>
                <p:nvPr/>
              </p:nvSpPr>
              <p:spPr>
                <a:xfrm>
                  <a:off x="3382010" y="2233949"/>
                  <a:ext cx="82531" cy="82531"/>
                </a:xfrm>
                <a:prstGeom prst="ellipse">
                  <a:avLst/>
                </a:prstGeom>
                <a:gradFill>
                  <a:gsLst>
                    <a:gs pos="100000">
                      <a:schemeClr val="accent1"/>
                    </a:gs>
                    <a:gs pos="0">
                      <a:schemeClr val="accent1">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sp>
              <p:nvSpPr>
                <p:cNvPr id="14" name="Oval 13">
                  <a:extLst>
                    <a:ext uri="{FF2B5EF4-FFF2-40B4-BE49-F238E27FC236}">
                      <a16:creationId xmlns:a16="http://schemas.microsoft.com/office/drawing/2014/main" id="{12E3D71D-4433-439C-A789-2F87DDD2A753}"/>
                    </a:ext>
                  </a:extLst>
                </p:cNvPr>
                <p:cNvSpPr/>
                <p:nvPr/>
              </p:nvSpPr>
              <p:spPr>
                <a:xfrm>
                  <a:off x="3511671" y="2233949"/>
                  <a:ext cx="82531" cy="82531"/>
                </a:xfrm>
                <a:prstGeom prst="ellipse">
                  <a:avLst/>
                </a:prstGeom>
                <a:gradFill>
                  <a:gsLst>
                    <a:gs pos="100000">
                      <a:schemeClr val="accent2"/>
                    </a:gs>
                    <a:gs pos="0">
                      <a:schemeClr val="accent2">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sp>
              <p:nvSpPr>
                <p:cNvPr id="15" name="Oval 14">
                  <a:extLst>
                    <a:ext uri="{FF2B5EF4-FFF2-40B4-BE49-F238E27FC236}">
                      <a16:creationId xmlns:a16="http://schemas.microsoft.com/office/drawing/2014/main" id="{30AD81CF-5963-4F6A-9960-DC6F498DEBF0}"/>
                    </a:ext>
                  </a:extLst>
                </p:cNvPr>
                <p:cNvSpPr/>
                <p:nvPr/>
              </p:nvSpPr>
              <p:spPr>
                <a:xfrm>
                  <a:off x="3641333" y="2233949"/>
                  <a:ext cx="82531" cy="82531"/>
                </a:xfrm>
                <a:prstGeom prst="ellipse">
                  <a:avLst/>
                </a:prstGeom>
                <a:gradFill>
                  <a:gsLst>
                    <a:gs pos="100000">
                      <a:schemeClr val="accent3"/>
                    </a:gs>
                    <a:gs pos="0">
                      <a:schemeClr val="accent3">
                        <a:lumMod val="7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876" dirty="0">
                    <a:latin typeface="Arial" panose="020B0604020202020204" pitchFamily="34" charset="0"/>
                  </a:endParaRPr>
                </a:p>
              </p:txBody>
            </p:sp>
          </p:grpSp>
        </p:grpSp>
        <p:sp>
          <p:nvSpPr>
            <p:cNvPr id="10" name="Rounded Rectangle 23">
              <a:extLst>
                <a:ext uri="{FF2B5EF4-FFF2-40B4-BE49-F238E27FC236}">
                  <a16:creationId xmlns:a16="http://schemas.microsoft.com/office/drawing/2014/main" id="{49C46E71-02B5-4B10-9E41-100CAFC08D8C}"/>
                </a:ext>
              </a:extLst>
            </p:cNvPr>
            <p:cNvSpPr/>
            <p:nvPr/>
          </p:nvSpPr>
          <p:spPr>
            <a:xfrm>
              <a:off x="3965020" y="2182834"/>
              <a:ext cx="2674621" cy="18475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800" dirty="0" err="1">
                  <a:solidFill>
                    <a:schemeClr val="bg1">
                      <a:lumMod val="75000"/>
                    </a:schemeClr>
                  </a:solidFill>
                  <a:latin typeface="Roboto" panose="02000000000000000000" pitchFamily="2" charset="0"/>
                  <a:cs typeface="Segoe UI Light" panose="020B0502040204020203" pitchFamily="34" charset="0"/>
                </a:rPr>
                <a:t>www.website.com</a:t>
              </a:r>
              <a:endParaRPr lang="en-IN" sz="800" dirty="0">
                <a:solidFill>
                  <a:schemeClr val="bg1">
                    <a:lumMod val="75000"/>
                  </a:schemeClr>
                </a:solidFill>
                <a:latin typeface="Roboto" panose="02000000000000000000" pitchFamily="2" charset="0"/>
                <a:cs typeface="Segoe UI Light" panose="020B0502040204020203" pitchFamily="34" charset="0"/>
              </a:endParaRPr>
            </a:p>
          </p:txBody>
        </p:sp>
      </p:grpSp>
    </p:spTree>
    <p:extLst>
      <p:ext uri="{BB962C8B-B14F-4D97-AF65-F5344CB8AC3E}">
        <p14:creationId xmlns:p14="http://schemas.microsoft.com/office/powerpoint/2010/main" val="15514416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9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05D8D4C1-F8BE-4E3C-B395-5759C5859C8E}"/>
              </a:ext>
            </a:extLst>
          </p:cNvPr>
          <p:cNvSpPr>
            <a:spLocks noGrp="1"/>
          </p:cNvSpPr>
          <p:nvPr>
            <p:ph type="pic" sz="quarter" idx="10"/>
          </p:nvPr>
        </p:nvSpPr>
        <p:spPr>
          <a:xfrm>
            <a:off x="1009650" y="1"/>
            <a:ext cx="3486150" cy="5805037"/>
          </a:xfrm>
          <a:custGeom>
            <a:avLst/>
            <a:gdLst>
              <a:gd name="connsiteX0" fmla="*/ 0 w 3486150"/>
              <a:gd name="connsiteY0" fmla="*/ 0 h 5805037"/>
              <a:gd name="connsiteX1" fmla="*/ 3486150 w 3486150"/>
              <a:gd name="connsiteY1" fmla="*/ 0 h 5805037"/>
              <a:gd name="connsiteX2" fmla="*/ 3486150 w 3486150"/>
              <a:gd name="connsiteY2" fmla="*/ 5217702 h 5805037"/>
              <a:gd name="connsiteX3" fmla="*/ 3313049 w 3486150"/>
              <a:gd name="connsiteY3" fmla="*/ 5327201 h 5805037"/>
              <a:gd name="connsiteX4" fmla="*/ 1517827 w 3486150"/>
              <a:gd name="connsiteY4" fmla="*/ 5805037 h 5805037"/>
              <a:gd name="connsiteX5" fmla="*/ 134224 w 3486150"/>
              <a:gd name="connsiteY5" fmla="*/ 5530106 h 5805037"/>
              <a:gd name="connsiteX6" fmla="*/ 0 w 3486150"/>
              <a:gd name="connsiteY6" fmla="*/ 5469181 h 580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6150" h="5805037">
                <a:moveTo>
                  <a:pt x="0" y="0"/>
                </a:moveTo>
                <a:lnTo>
                  <a:pt x="3486150" y="0"/>
                </a:lnTo>
                <a:lnTo>
                  <a:pt x="3486150" y="5217702"/>
                </a:lnTo>
                <a:lnTo>
                  <a:pt x="3313049" y="5327201"/>
                </a:lnTo>
                <a:cubicBezTo>
                  <a:pt x="2784395" y="5631185"/>
                  <a:pt x="2171414" y="5805037"/>
                  <a:pt x="1517827" y="5805037"/>
                </a:cubicBezTo>
                <a:cubicBezTo>
                  <a:pt x="1027637" y="5805037"/>
                  <a:pt x="560287" y="5707246"/>
                  <a:pt x="134224" y="5530106"/>
                </a:cubicBezTo>
                <a:lnTo>
                  <a:pt x="0" y="5469181"/>
                </a:lnTo>
                <a:close/>
              </a:path>
            </a:pathLst>
          </a:custGeom>
        </p:spPr>
        <p:txBody>
          <a:bodyPr wrap="square">
            <a:noAutofit/>
          </a:bodyPr>
          <a:lstStyle>
            <a:lvl1pPr marL="0" indent="0">
              <a:buNone/>
              <a:defRPr sz="1600">
                <a:solidFill>
                  <a:schemeClr val="bg1">
                    <a:lumMod val="75000"/>
                  </a:schemeClr>
                </a:solidFill>
              </a:defRPr>
            </a:lvl1pPr>
          </a:lstStyle>
          <a:p>
            <a:endParaRPr lang="en-US"/>
          </a:p>
        </p:txBody>
      </p:sp>
    </p:spTree>
    <p:extLst>
      <p:ext uri="{BB962C8B-B14F-4D97-AF65-F5344CB8AC3E}">
        <p14:creationId xmlns:p14="http://schemas.microsoft.com/office/powerpoint/2010/main" val="9623567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4_Custom Layout">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19FD8038-45CE-4AB8-9C5D-01D243061DBB}"/>
              </a:ext>
            </a:extLst>
          </p:cNvPr>
          <p:cNvSpPr/>
          <p:nvPr userDrawn="1"/>
        </p:nvSpPr>
        <p:spPr>
          <a:xfrm>
            <a:off x="8817254" y="1352550"/>
            <a:ext cx="2993746" cy="4152900"/>
          </a:xfrm>
          <a:prstGeom prst="roundRect">
            <a:avLst>
              <a:gd name="adj" fmla="val 2668"/>
            </a:avLst>
          </a:prstGeom>
          <a:gradFill>
            <a:gsLst>
              <a:gs pos="0">
                <a:schemeClr val="accent1"/>
              </a:gs>
              <a:gs pos="100000">
                <a:schemeClr val="accent1"/>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Roboto" panose="02000000000000000000" pitchFamily="2" charset="0"/>
            </a:endParaRPr>
          </a:p>
        </p:txBody>
      </p:sp>
      <p:grpSp>
        <p:nvGrpSpPr>
          <p:cNvPr id="5" name="Group 4">
            <a:extLst>
              <a:ext uri="{FF2B5EF4-FFF2-40B4-BE49-F238E27FC236}">
                <a16:creationId xmlns:a16="http://schemas.microsoft.com/office/drawing/2014/main" id="{04DAEF52-0C07-41ED-8E46-1892608A3161}"/>
              </a:ext>
            </a:extLst>
          </p:cNvPr>
          <p:cNvGrpSpPr/>
          <p:nvPr userDrawn="1"/>
        </p:nvGrpSpPr>
        <p:grpSpPr>
          <a:xfrm>
            <a:off x="4876212" y="2812644"/>
            <a:ext cx="1944829" cy="2271055"/>
            <a:chOff x="1037890" y="3513777"/>
            <a:chExt cx="1273458" cy="1487068"/>
          </a:xfrm>
        </p:grpSpPr>
        <p:sp>
          <p:nvSpPr>
            <p:cNvPr id="6" name="Freeform: Shape 5">
              <a:extLst>
                <a:ext uri="{FF2B5EF4-FFF2-40B4-BE49-F238E27FC236}">
                  <a16:creationId xmlns:a16="http://schemas.microsoft.com/office/drawing/2014/main" id="{363C8256-3E3B-45FD-BFA4-CA6E38D88579}"/>
                </a:ext>
              </a:extLst>
            </p:cNvPr>
            <p:cNvSpPr/>
            <p:nvPr/>
          </p:nvSpPr>
          <p:spPr>
            <a:xfrm>
              <a:off x="1037890" y="3513777"/>
              <a:ext cx="1273458" cy="1374398"/>
            </a:xfrm>
            <a:custGeom>
              <a:avLst/>
              <a:gdLst>
                <a:gd name="connsiteX0" fmla="*/ 1115052 w 1273458"/>
                <a:gd name="connsiteY0" fmla="*/ 1305949 h 1374398"/>
                <a:gd name="connsiteX1" fmla="*/ 1242591 w 1273458"/>
                <a:gd name="connsiteY1" fmla="*/ 601506 h 1374398"/>
                <a:gd name="connsiteX2" fmla="*/ 1204696 w 1273458"/>
                <a:gd name="connsiteY2" fmla="*/ 485531 h 1374398"/>
                <a:gd name="connsiteX3" fmla="*/ 1096162 w 1273458"/>
                <a:gd name="connsiteY3" fmla="*/ 461030 h 1374398"/>
                <a:gd name="connsiteX4" fmla="*/ 1050252 w 1273458"/>
                <a:gd name="connsiteY4" fmla="*/ 550216 h 1374398"/>
                <a:gd name="connsiteX5" fmla="*/ 971599 w 1273458"/>
                <a:gd name="connsiteY5" fmla="*/ 658407 h 1374398"/>
                <a:gd name="connsiteX6" fmla="*/ 889626 w 1273458"/>
                <a:gd name="connsiteY6" fmla="*/ 681075 h 1374398"/>
                <a:gd name="connsiteX7" fmla="*/ 831008 w 1273458"/>
                <a:gd name="connsiteY7" fmla="*/ 580097 h 1374398"/>
                <a:gd name="connsiteX8" fmla="*/ 791281 w 1273458"/>
                <a:gd name="connsiteY8" fmla="*/ 354213 h 1374398"/>
                <a:gd name="connsiteX9" fmla="*/ 757278 w 1273458"/>
                <a:gd name="connsiteY9" fmla="*/ 236520 h 1374398"/>
                <a:gd name="connsiteX10" fmla="*/ 663169 w 1273458"/>
                <a:gd name="connsiteY10" fmla="*/ 166224 h 1374398"/>
                <a:gd name="connsiteX11" fmla="*/ 578448 w 1273458"/>
                <a:gd name="connsiteY11" fmla="*/ 234230 h 1374398"/>
                <a:gd name="connsiteX12" fmla="*/ 586462 w 1273458"/>
                <a:gd name="connsiteY12" fmla="*/ 284719 h 1374398"/>
                <a:gd name="connsiteX13" fmla="*/ 568946 w 1273458"/>
                <a:gd name="connsiteY13" fmla="*/ 329255 h 1374398"/>
                <a:gd name="connsiteX14" fmla="*/ 521204 w 1273458"/>
                <a:gd name="connsiteY14" fmla="*/ 318836 h 1374398"/>
                <a:gd name="connsiteX15" fmla="*/ 398359 w 1273458"/>
                <a:gd name="connsiteY15" fmla="*/ 190954 h 1374398"/>
                <a:gd name="connsiteX16" fmla="*/ 281124 w 1273458"/>
                <a:gd name="connsiteY16" fmla="*/ 57232 h 1374398"/>
                <a:gd name="connsiteX17" fmla="*/ 118093 w 1273458"/>
                <a:gd name="connsiteY17" fmla="*/ 1248 h 1374398"/>
                <a:gd name="connsiteX18" fmla="*/ 285 w 1273458"/>
                <a:gd name="connsiteY18" fmla="*/ 114819 h 1374398"/>
                <a:gd name="connsiteX19" fmla="*/ 84205 w 1273458"/>
                <a:gd name="connsiteY19" fmla="*/ 265600 h 1374398"/>
                <a:gd name="connsiteX20" fmla="*/ 304365 w 1273458"/>
                <a:gd name="connsiteY20" fmla="*/ 410198 h 1374398"/>
                <a:gd name="connsiteX21" fmla="*/ 341917 w 1273458"/>
                <a:gd name="connsiteY21" fmla="*/ 438247 h 1374398"/>
                <a:gd name="connsiteX22" fmla="*/ 309975 w 1273458"/>
                <a:gd name="connsiteY22" fmla="*/ 508657 h 1374398"/>
                <a:gd name="connsiteX23" fmla="*/ 217698 w 1273458"/>
                <a:gd name="connsiteY23" fmla="*/ 536363 h 1374398"/>
                <a:gd name="connsiteX24" fmla="*/ 148890 w 1273458"/>
                <a:gd name="connsiteY24" fmla="*/ 597843 h 1374398"/>
                <a:gd name="connsiteX25" fmla="*/ 221361 w 1273458"/>
                <a:gd name="connsiteY25" fmla="*/ 701225 h 1374398"/>
                <a:gd name="connsiteX26" fmla="*/ 473807 w 1273458"/>
                <a:gd name="connsiteY26" fmla="*/ 791442 h 1374398"/>
                <a:gd name="connsiteX27" fmla="*/ 566198 w 1273458"/>
                <a:gd name="connsiteY27" fmla="*/ 817201 h 1374398"/>
                <a:gd name="connsiteX28" fmla="*/ 605696 w 1273458"/>
                <a:gd name="connsiteY28" fmla="*/ 898373 h 1374398"/>
                <a:gd name="connsiteX29" fmla="*/ 528761 w 1273458"/>
                <a:gd name="connsiteY29" fmla="*/ 945199 h 1374398"/>
                <a:gd name="connsiteX30" fmla="*/ 434079 w 1273458"/>
                <a:gd name="connsiteY30" fmla="*/ 927453 h 1374398"/>
                <a:gd name="connsiteX31" fmla="*/ 277117 w 1273458"/>
                <a:gd name="connsiteY31" fmla="*/ 987902 h 1374398"/>
                <a:gd name="connsiteX32" fmla="*/ 284100 w 1273458"/>
                <a:gd name="connsiteY32" fmla="*/ 1103306 h 1374398"/>
                <a:gd name="connsiteX33" fmla="*/ 363440 w 1273458"/>
                <a:gd name="connsiteY33" fmla="*/ 1191920 h 1374398"/>
                <a:gd name="connsiteX34" fmla="*/ 737243 w 1273458"/>
                <a:gd name="connsiteY34" fmla="*/ 1364452 h 1374398"/>
                <a:gd name="connsiteX35" fmla="*/ 1115052 w 1273458"/>
                <a:gd name="connsiteY35" fmla="*/ 1305949 h 1374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73458" h="1374398">
                  <a:moveTo>
                    <a:pt x="1115052" y="1305949"/>
                  </a:moveTo>
                  <a:cubicBezTo>
                    <a:pt x="1297087" y="1122197"/>
                    <a:pt x="1295141" y="843190"/>
                    <a:pt x="1242591" y="601506"/>
                  </a:cubicBezTo>
                  <a:cubicBezTo>
                    <a:pt x="1233776" y="561207"/>
                    <a:pt x="1230456" y="517587"/>
                    <a:pt x="1204696" y="485531"/>
                  </a:cubicBezTo>
                  <a:cubicBezTo>
                    <a:pt x="1178936" y="453474"/>
                    <a:pt x="1129477" y="437331"/>
                    <a:pt x="1096162" y="461030"/>
                  </a:cubicBezTo>
                  <a:cubicBezTo>
                    <a:pt x="1068570" y="480722"/>
                    <a:pt x="1061815" y="518159"/>
                    <a:pt x="1050252" y="550216"/>
                  </a:cubicBezTo>
                  <a:cubicBezTo>
                    <a:pt x="1034796" y="592920"/>
                    <a:pt x="1007205" y="630930"/>
                    <a:pt x="971599" y="658407"/>
                  </a:cubicBezTo>
                  <a:cubicBezTo>
                    <a:pt x="948244" y="676496"/>
                    <a:pt x="917675" y="690578"/>
                    <a:pt x="889626" y="681075"/>
                  </a:cubicBezTo>
                  <a:cubicBezTo>
                    <a:pt x="851158" y="668138"/>
                    <a:pt x="838221" y="620511"/>
                    <a:pt x="831008" y="580097"/>
                  </a:cubicBezTo>
                  <a:cubicBezTo>
                    <a:pt x="817728" y="504764"/>
                    <a:pt x="804561" y="429431"/>
                    <a:pt x="791281" y="354213"/>
                  </a:cubicBezTo>
                  <a:cubicBezTo>
                    <a:pt x="784183" y="313799"/>
                    <a:pt x="776741" y="272583"/>
                    <a:pt x="757278" y="236520"/>
                  </a:cubicBezTo>
                  <a:cubicBezTo>
                    <a:pt x="737701" y="200456"/>
                    <a:pt x="703583" y="170002"/>
                    <a:pt x="663169" y="166224"/>
                  </a:cubicBezTo>
                  <a:cubicBezTo>
                    <a:pt x="622755" y="162446"/>
                    <a:pt x="579364" y="193243"/>
                    <a:pt x="578448" y="234230"/>
                  </a:cubicBezTo>
                  <a:cubicBezTo>
                    <a:pt x="578105" y="251289"/>
                    <a:pt x="584516" y="267775"/>
                    <a:pt x="586462" y="284719"/>
                  </a:cubicBezTo>
                  <a:cubicBezTo>
                    <a:pt x="588409" y="301663"/>
                    <a:pt x="583944" y="321584"/>
                    <a:pt x="568946" y="329255"/>
                  </a:cubicBezTo>
                  <a:cubicBezTo>
                    <a:pt x="553719" y="336925"/>
                    <a:pt x="535515" y="328453"/>
                    <a:pt x="521204" y="318836"/>
                  </a:cubicBezTo>
                  <a:cubicBezTo>
                    <a:pt x="472089" y="285635"/>
                    <a:pt x="434308" y="238351"/>
                    <a:pt x="398359" y="190954"/>
                  </a:cubicBezTo>
                  <a:cubicBezTo>
                    <a:pt x="362410" y="143556"/>
                    <a:pt x="327033" y="94784"/>
                    <a:pt x="281124" y="57232"/>
                  </a:cubicBezTo>
                  <a:cubicBezTo>
                    <a:pt x="235214" y="19680"/>
                    <a:pt x="176482" y="-6080"/>
                    <a:pt x="118093" y="1248"/>
                  </a:cubicBezTo>
                  <a:cubicBezTo>
                    <a:pt x="59705" y="8460"/>
                    <a:pt x="4636" y="55400"/>
                    <a:pt x="285" y="114819"/>
                  </a:cubicBezTo>
                  <a:cubicBezTo>
                    <a:pt x="-3951" y="174353"/>
                    <a:pt x="39669" y="226101"/>
                    <a:pt x="84205" y="265600"/>
                  </a:cubicBezTo>
                  <a:cubicBezTo>
                    <a:pt x="150264" y="324217"/>
                    <a:pt x="224681" y="373104"/>
                    <a:pt x="304365" y="410198"/>
                  </a:cubicBezTo>
                  <a:cubicBezTo>
                    <a:pt x="318790" y="416952"/>
                    <a:pt x="334246" y="424165"/>
                    <a:pt x="341917" y="438247"/>
                  </a:cubicBezTo>
                  <a:cubicBezTo>
                    <a:pt x="355541" y="463549"/>
                    <a:pt x="334933" y="494918"/>
                    <a:pt x="309975" y="508657"/>
                  </a:cubicBezTo>
                  <a:cubicBezTo>
                    <a:pt x="281696" y="524113"/>
                    <a:pt x="248495" y="526975"/>
                    <a:pt x="217698" y="536363"/>
                  </a:cubicBezTo>
                  <a:cubicBezTo>
                    <a:pt x="186900" y="545751"/>
                    <a:pt x="155302" y="565901"/>
                    <a:pt x="148890" y="597843"/>
                  </a:cubicBezTo>
                  <a:cubicBezTo>
                    <a:pt x="139846" y="642150"/>
                    <a:pt x="182206" y="679015"/>
                    <a:pt x="221361" y="701225"/>
                  </a:cubicBezTo>
                  <a:cubicBezTo>
                    <a:pt x="299671" y="745532"/>
                    <a:pt x="385422" y="776215"/>
                    <a:pt x="473807" y="791442"/>
                  </a:cubicBezTo>
                  <a:cubicBezTo>
                    <a:pt x="505520" y="796937"/>
                    <a:pt x="538492" y="800715"/>
                    <a:pt x="566198" y="817201"/>
                  </a:cubicBezTo>
                  <a:cubicBezTo>
                    <a:pt x="593904" y="833687"/>
                    <a:pt x="614970" y="867347"/>
                    <a:pt x="605696" y="898373"/>
                  </a:cubicBezTo>
                  <a:cubicBezTo>
                    <a:pt x="596423" y="929514"/>
                    <a:pt x="560932" y="945313"/>
                    <a:pt x="528761" y="945199"/>
                  </a:cubicBezTo>
                  <a:cubicBezTo>
                    <a:pt x="496590" y="945084"/>
                    <a:pt x="465678" y="933292"/>
                    <a:pt x="434079" y="927453"/>
                  </a:cubicBezTo>
                  <a:cubicBezTo>
                    <a:pt x="374775" y="916577"/>
                    <a:pt x="303907" y="933521"/>
                    <a:pt x="277117" y="987902"/>
                  </a:cubicBezTo>
                  <a:cubicBezTo>
                    <a:pt x="259486" y="1023623"/>
                    <a:pt x="265439" y="1067929"/>
                    <a:pt x="284100" y="1103306"/>
                  </a:cubicBezTo>
                  <a:cubicBezTo>
                    <a:pt x="302762" y="1138683"/>
                    <a:pt x="332643" y="1166732"/>
                    <a:pt x="363440" y="1191920"/>
                  </a:cubicBezTo>
                  <a:cubicBezTo>
                    <a:pt x="471288" y="1280075"/>
                    <a:pt x="600430" y="1343272"/>
                    <a:pt x="737243" y="1364452"/>
                  </a:cubicBezTo>
                  <a:cubicBezTo>
                    <a:pt x="874284" y="1385633"/>
                    <a:pt x="995756" y="1376016"/>
                    <a:pt x="1115052" y="1305949"/>
                  </a:cubicBezTo>
                </a:path>
              </a:pathLst>
            </a:custGeom>
            <a:gradFill>
              <a:gsLst>
                <a:gs pos="0">
                  <a:schemeClr val="accent1"/>
                </a:gs>
                <a:gs pos="100000">
                  <a:schemeClr val="accent1"/>
                </a:gs>
              </a:gsLst>
              <a:lin ang="10800000" scaled="1"/>
            </a:gradFill>
            <a:ln w="11449" cap="flat">
              <a:noFill/>
              <a:prstDash val="solid"/>
              <a:miter/>
            </a:ln>
          </p:spPr>
          <p:txBody>
            <a:bodyPr rtlCol="0" anchor="ctr"/>
            <a:lstStyle/>
            <a:p>
              <a:endParaRPr lang="en-US" dirty="0">
                <a:latin typeface="Roboto" panose="02000000000000000000" pitchFamily="2" charset="0"/>
              </a:endParaRPr>
            </a:p>
          </p:txBody>
        </p:sp>
        <p:sp>
          <p:nvSpPr>
            <p:cNvPr id="9" name="Freeform: Shape 8">
              <a:extLst>
                <a:ext uri="{FF2B5EF4-FFF2-40B4-BE49-F238E27FC236}">
                  <a16:creationId xmlns:a16="http://schemas.microsoft.com/office/drawing/2014/main" id="{160BFD4A-883E-4356-80B7-0A8FBC423171}"/>
                </a:ext>
              </a:extLst>
            </p:cNvPr>
            <p:cNvSpPr/>
            <p:nvPr/>
          </p:nvSpPr>
          <p:spPr>
            <a:xfrm>
              <a:off x="1086598" y="3562526"/>
              <a:ext cx="1102407" cy="1438319"/>
            </a:xfrm>
            <a:custGeom>
              <a:avLst/>
              <a:gdLst>
                <a:gd name="connsiteX0" fmla="*/ 1102408 w 1102407"/>
                <a:gd name="connsiteY0" fmla="*/ 1436946 h 1438319"/>
                <a:gd name="connsiteX1" fmla="*/ 975899 w 1102407"/>
                <a:gd name="connsiteY1" fmla="*/ 1116266 h 1438319"/>
                <a:gd name="connsiteX2" fmla="*/ 761349 w 1102407"/>
                <a:gd name="connsiteY2" fmla="*/ 752996 h 1438319"/>
                <a:gd name="connsiteX3" fmla="*/ 700212 w 1102407"/>
                <a:gd name="connsiteY3" fmla="*/ 660719 h 1438319"/>
                <a:gd name="connsiteX4" fmla="*/ 638733 w 1102407"/>
                <a:gd name="connsiteY4" fmla="*/ 572335 h 1438319"/>
                <a:gd name="connsiteX5" fmla="*/ 506843 w 1102407"/>
                <a:gd name="connsiteY5" fmla="*/ 417662 h 1438319"/>
                <a:gd name="connsiteX6" fmla="*/ 377472 w 1102407"/>
                <a:gd name="connsiteY6" fmla="*/ 287260 h 1438319"/>
                <a:gd name="connsiteX7" fmla="*/ 259778 w 1102407"/>
                <a:gd name="connsiteY7" fmla="*/ 178955 h 1438319"/>
                <a:gd name="connsiteX8" fmla="*/ 73392 w 1102407"/>
                <a:gd name="connsiteY8" fmla="*/ 42257 h 1438319"/>
                <a:gd name="connsiteX9" fmla="*/ 19354 w 1102407"/>
                <a:gd name="connsiteY9" fmla="*/ 10315 h 1438319"/>
                <a:gd name="connsiteX10" fmla="*/ 5043 w 1102407"/>
                <a:gd name="connsiteY10" fmla="*/ 2415 h 1438319"/>
                <a:gd name="connsiteX11" fmla="*/ 6 w 1102407"/>
                <a:gd name="connsiteY11" fmla="*/ 11 h 1438319"/>
                <a:gd name="connsiteX12" fmla="*/ 4585 w 1102407"/>
                <a:gd name="connsiteY12" fmla="*/ 3102 h 1438319"/>
                <a:gd name="connsiteX13" fmla="*/ 18553 w 1102407"/>
                <a:gd name="connsiteY13" fmla="*/ 11574 h 1438319"/>
                <a:gd name="connsiteX14" fmla="*/ 71904 w 1102407"/>
                <a:gd name="connsiteY14" fmla="*/ 44661 h 1438319"/>
                <a:gd name="connsiteX15" fmla="*/ 256344 w 1102407"/>
                <a:gd name="connsiteY15" fmla="*/ 182962 h 1438319"/>
                <a:gd name="connsiteX16" fmla="*/ 373236 w 1102407"/>
                <a:gd name="connsiteY16" fmla="*/ 291725 h 1438319"/>
                <a:gd name="connsiteX17" fmla="*/ 501920 w 1102407"/>
                <a:gd name="connsiteY17" fmla="*/ 422356 h 1438319"/>
                <a:gd name="connsiteX18" fmla="*/ 632894 w 1102407"/>
                <a:gd name="connsiteY18" fmla="*/ 576685 h 1438319"/>
                <a:gd name="connsiteX19" fmla="*/ 694030 w 1102407"/>
                <a:gd name="connsiteY19" fmla="*/ 664841 h 1438319"/>
                <a:gd name="connsiteX20" fmla="*/ 755052 w 1102407"/>
                <a:gd name="connsiteY20" fmla="*/ 757118 h 1438319"/>
                <a:gd name="connsiteX21" fmla="*/ 969602 w 1102407"/>
                <a:gd name="connsiteY21" fmla="*/ 1119357 h 1438319"/>
                <a:gd name="connsiteX22" fmla="*/ 1097141 w 1102407"/>
                <a:gd name="connsiteY22" fmla="*/ 1438319 h 1438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02407" h="1438319">
                  <a:moveTo>
                    <a:pt x="1102408" y="1436946"/>
                  </a:moveTo>
                  <a:cubicBezTo>
                    <a:pt x="1076076" y="1342264"/>
                    <a:pt x="1034173" y="1232356"/>
                    <a:pt x="975899" y="1116266"/>
                  </a:cubicBezTo>
                  <a:cubicBezTo>
                    <a:pt x="917739" y="1000061"/>
                    <a:pt x="843437" y="878017"/>
                    <a:pt x="761349" y="752996"/>
                  </a:cubicBezTo>
                  <a:cubicBezTo>
                    <a:pt x="740741" y="721856"/>
                    <a:pt x="720362" y="691058"/>
                    <a:pt x="700212" y="660719"/>
                  </a:cubicBezTo>
                  <a:cubicBezTo>
                    <a:pt x="680063" y="630495"/>
                    <a:pt x="660142" y="600499"/>
                    <a:pt x="638733" y="572335"/>
                  </a:cubicBezTo>
                  <a:cubicBezTo>
                    <a:pt x="596258" y="515892"/>
                    <a:pt x="551149" y="464831"/>
                    <a:pt x="506843" y="417662"/>
                  </a:cubicBezTo>
                  <a:cubicBezTo>
                    <a:pt x="462536" y="370493"/>
                    <a:pt x="418687" y="327331"/>
                    <a:pt x="377472" y="287260"/>
                  </a:cubicBezTo>
                  <a:cubicBezTo>
                    <a:pt x="336142" y="247304"/>
                    <a:pt x="296872" y="210783"/>
                    <a:pt x="259778" y="178955"/>
                  </a:cubicBezTo>
                  <a:cubicBezTo>
                    <a:pt x="185590" y="115071"/>
                    <a:pt x="119760" y="70764"/>
                    <a:pt x="73392" y="42257"/>
                  </a:cubicBezTo>
                  <a:cubicBezTo>
                    <a:pt x="50151" y="27831"/>
                    <a:pt x="31833" y="17298"/>
                    <a:pt x="19354" y="10315"/>
                  </a:cubicBezTo>
                  <a:cubicBezTo>
                    <a:pt x="13286" y="6994"/>
                    <a:pt x="8592" y="4361"/>
                    <a:pt x="5043" y="2415"/>
                  </a:cubicBezTo>
                  <a:cubicBezTo>
                    <a:pt x="1838" y="698"/>
                    <a:pt x="120" y="-104"/>
                    <a:pt x="6" y="11"/>
                  </a:cubicBezTo>
                  <a:cubicBezTo>
                    <a:pt x="-109" y="125"/>
                    <a:pt x="1494" y="1156"/>
                    <a:pt x="4585" y="3102"/>
                  </a:cubicBezTo>
                  <a:cubicBezTo>
                    <a:pt x="8020" y="5163"/>
                    <a:pt x="12714" y="8025"/>
                    <a:pt x="18553" y="11574"/>
                  </a:cubicBezTo>
                  <a:cubicBezTo>
                    <a:pt x="30803" y="19016"/>
                    <a:pt x="48892" y="29892"/>
                    <a:pt x="71904" y="44661"/>
                  </a:cubicBezTo>
                  <a:cubicBezTo>
                    <a:pt x="117814" y="73970"/>
                    <a:pt x="182843" y="118849"/>
                    <a:pt x="256344" y="182962"/>
                  </a:cubicBezTo>
                  <a:cubicBezTo>
                    <a:pt x="293209" y="214904"/>
                    <a:pt x="332135" y="251540"/>
                    <a:pt x="373236" y="291725"/>
                  </a:cubicBezTo>
                  <a:cubicBezTo>
                    <a:pt x="414222" y="331911"/>
                    <a:pt x="457842" y="375187"/>
                    <a:pt x="501920" y="422356"/>
                  </a:cubicBezTo>
                  <a:cubicBezTo>
                    <a:pt x="545998" y="469525"/>
                    <a:pt x="590762" y="520472"/>
                    <a:pt x="632894" y="576685"/>
                  </a:cubicBezTo>
                  <a:cubicBezTo>
                    <a:pt x="654074" y="604735"/>
                    <a:pt x="673880" y="634501"/>
                    <a:pt x="694030" y="664841"/>
                  </a:cubicBezTo>
                  <a:cubicBezTo>
                    <a:pt x="714065" y="695180"/>
                    <a:pt x="734444" y="725977"/>
                    <a:pt x="755052" y="757118"/>
                  </a:cubicBezTo>
                  <a:cubicBezTo>
                    <a:pt x="837025" y="882024"/>
                    <a:pt x="911328" y="1003724"/>
                    <a:pt x="969602" y="1119357"/>
                  </a:cubicBezTo>
                  <a:cubicBezTo>
                    <a:pt x="1028105" y="1234875"/>
                    <a:pt x="1070237" y="1344096"/>
                    <a:pt x="1097141" y="1438319"/>
                  </a:cubicBezTo>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sp>
          <p:nvSpPr>
            <p:cNvPr id="10" name="Freeform: Shape 9">
              <a:extLst>
                <a:ext uri="{FF2B5EF4-FFF2-40B4-BE49-F238E27FC236}">
                  <a16:creationId xmlns:a16="http://schemas.microsoft.com/office/drawing/2014/main" id="{077973BB-8B32-41F8-B940-BCD2CD9167A2}"/>
                </a:ext>
              </a:extLst>
            </p:cNvPr>
            <p:cNvSpPr/>
            <p:nvPr/>
          </p:nvSpPr>
          <p:spPr>
            <a:xfrm>
              <a:off x="1697823" y="3680000"/>
              <a:ext cx="26266" cy="454972"/>
            </a:xfrm>
            <a:custGeom>
              <a:avLst/>
              <a:gdLst>
                <a:gd name="connsiteX0" fmla="*/ 25447 w 26266"/>
                <a:gd name="connsiteY0" fmla="*/ 454974 h 454973"/>
                <a:gd name="connsiteX1" fmla="*/ 26249 w 26266"/>
                <a:gd name="connsiteY1" fmla="*/ 436999 h 454973"/>
                <a:gd name="connsiteX2" fmla="*/ 25104 w 26266"/>
                <a:gd name="connsiteY2" fmla="*/ 388113 h 454973"/>
                <a:gd name="connsiteX3" fmla="*/ 14457 w 26266"/>
                <a:gd name="connsiteY3" fmla="*/ 227373 h 454973"/>
                <a:gd name="connsiteX4" fmla="*/ 5298 w 26266"/>
                <a:gd name="connsiteY4" fmla="*/ 66746 h 454973"/>
                <a:gd name="connsiteX5" fmla="*/ 4382 w 26266"/>
                <a:gd name="connsiteY5" fmla="*/ 17974 h 454973"/>
                <a:gd name="connsiteX6" fmla="*/ 3466 w 26266"/>
                <a:gd name="connsiteY6" fmla="*/ 0 h 454973"/>
                <a:gd name="connsiteX7" fmla="*/ 1519 w 26266"/>
                <a:gd name="connsiteY7" fmla="*/ 17860 h 454973"/>
                <a:gd name="connsiteX8" fmla="*/ 31 w 26266"/>
                <a:gd name="connsiteY8" fmla="*/ 66746 h 454973"/>
                <a:gd name="connsiteX9" fmla="*/ 7015 w 26266"/>
                <a:gd name="connsiteY9" fmla="*/ 227830 h 454973"/>
                <a:gd name="connsiteX10" fmla="*/ 19837 w 26266"/>
                <a:gd name="connsiteY10" fmla="*/ 388342 h 454973"/>
                <a:gd name="connsiteX11" fmla="*/ 23387 w 26266"/>
                <a:gd name="connsiteY11" fmla="*/ 436999 h 454973"/>
                <a:gd name="connsiteX12" fmla="*/ 25447 w 26266"/>
                <a:gd name="connsiteY12" fmla="*/ 454974 h 45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266" h="454973">
                  <a:moveTo>
                    <a:pt x="25447" y="454974"/>
                  </a:moveTo>
                  <a:cubicBezTo>
                    <a:pt x="25905" y="454974"/>
                    <a:pt x="26249" y="448563"/>
                    <a:pt x="26249" y="436999"/>
                  </a:cubicBezTo>
                  <a:cubicBezTo>
                    <a:pt x="26363" y="425436"/>
                    <a:pt x="25905" y="408721"/>
                    <a:pt x="25104" y="388113"/>
                  </a:cubicBezTo>
                  <a:cubicBezTo>
                    <a:pt x="23501" y="346898"/>
                    <a:pt x="19265" y="289997"/>
                    <a:pt x="14457" y="227373"/>
                  </a:cubicBezTo>
                  <a:cubicBezTo>
                    <a:pt x="9648" y="164633"/>
                    <a:pt x="6213" y="107962"/>
                    <a:pt x="5298" y="66746"/>
                  </a:cubicBezTo>
                  <a:cubicBezTo>
                    <a:pt x="4725" y="46139"/>
                    <a:pt x="4496" y="29538"/>
                    <a:pt x="4382" y="17974"/>
                  </a:cubicBezTo>
                  <a:cubicBezTo>
                    <a:pt x="4267" y="6411"/>
                    <a:pt x="3924" y="114"/>
                    <a:pt x="3466" y="0"/>
                  </a:cubicBezTo>
                  <a:cubicBezTo>
                    <a:pt x="2893" y="0"/>
                    <a:pt x="2206" y="6297"/>
                    <a:pt x="1519" y="17860"/>
                  </a:cubicBezTo>
                  <a:cubicBezTo>
                    <a:pt x="603" y="29423"/>
                    <a:pt x="146" y="46024"/>
                    <a:pt x="31" y="66746"/>
                  </a:cubicBezTo>
                  <a:cubicBezTo>
                    <a:pt x="-312" y="108076"/>
                    <a:pt x="2206" y="165091"/>
                    <a:pt x="7015" y="227830"/>
                  </a:cubicBezTo>
                  <a:cubicBezTo>
                    <a:pt x="11938" y="289654"/>
                    <a:pt x="16403" y="345638"/>
                    <a:pt x="19837" y="388342"/>
                  </a:cubicBezTo>
                  <a:cubicBezTo>
                    <a:pt x="21211" y="407691"/>
                    <a:pt x="22471" y="423948"/>
                    <a:pt x="23387" y="436999"/>
                  </a:cubicBezTo>
                  <a:cubicBezTo>
                    <a:pt x="24188" y="448563"/>
                    <a:pt x="24875" y="454974"/>
                    <a:pt x="25447" y="454974"/>
                  </a:cubicBezTo>
                  <a:close/>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sp>
          <p:nvSpPr>
            <p:cNvPr id="12" name="Freeform: Shape 11">
              <a:extLst>
                <a:ext uri="{FF2B5EF4-FFF2-40B4-BE49-F238E27FC236}">
                  <a16:creationId xmlns:a16="http://schemas.microsoft.com/office/drawing/2014/main" id="{01F17333-4873-4144-BC61-DDA349569DCD}"/>
                </a:ext>
              </a:extLst>
            </p:cNvPr>
            <p:cNvSpPr/>
            <p:nvPr/>
          </p:nvSpPr>
          <p:spPr>
            <a:xfrm>
              <a:off x="1186664" y="4113067"/>
              <a:ext cx="536606" cy="22034"/>
            </a:xfrm>
            <a:custGeom>
              <a:avLst/>
              <a:gdLst>
                <a:gd name="connsiteX0" fmla="*/ 1 w 536606"/>
                <a:gd name="connsiteY0" fmla="*/ 19389 h 22034"/>
                <a:gd name="connsiteX1" fmla="*/ 21182 w 536606"/>
                <a:gd name="connsiteY1" fmla="*/ 18130 h 22034"/>
                <a:gd name="connsiteX2" fmla="*/ 78540 w 536606"/>
                <a:gd name="connsiteY2" fmla="*/ 13436 h 22034"/>
                <a:gd name="connsiteX3" fmla="*/ 268246 w 536606"/>
                <a:gd name="connsiteY3" fmla="*/ 7826 h 22034"/>
                <a:gd name="connsiteX4" fmla="*/ 458067 w 536606"/>
                <a:gd name="connsiteY4" fmla="*/ 15611 h 22034"/>
                <a:gd name="connsiteX5" fmla="*/ 515425 w 536606"/>
                <a:gd name="connsiteY5" fmla="*/ 20534 h 22034"/>
                <a:gd name="connsiteX6" fmla="*/ 536605 w 536606"/>
                <a:gd name="connsiteY6" fmla="*/ 21794 h 22034"/>
                <a:gd name="connsiteX7" fmla="*/ 515768 w 536606"/>
                <a:gd name="connsiteY7" fmla="*/ 17558 h 22034"/>
                <a:gd name="connsiteX8" fmla="*/ 458410 w 536606"/>
                <a:gd name="connsiteY8" fmla="*/ 10116 h 22034"/>
                <a:gd name="connsiteX9" fmla="*/ 268131 w 536606"/>
                <a:gd name="connsiteY9" fmla="*/ 41 h 22034"/>
                <a:gd name="connsiteX10" fmla="*/ 77853 w 536606"/>
                <a:gd name="connsiteY10" fmla="*/ 7941 h 22034"/>
                <a:gd name="connsiteX11" fmla="*/ 20609 w 536606"/>
                <a:gd name="connsiteY11" fmla="*/ 15039 h 22034"/>
                <a:gd name="connsiteX12" fmla="*/ 1 w 536606"/>
                <a:gd name="connsiteY12" fmla="*/ 19389 h 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6606" h="22034">
                  <a:moveTo>
                    <a:pt x="1" y="19389"/>
                  </a:moveTo>
                  <a:cubicBezTo>
                    <a:pt x="116" y="19962"/>
                    <a:pt x="7672" y="19389"/>
                    <a:pt x="21182" y="18130"/>
                  </a:cubicBezTo>
                  <a:cubicBezTo>
                    <a:pt x="34691" y="16871"/>
                    <a:pt x="54268" y="15039"/>
                    <a:pt x="78540" y="13436"/>
                  </a:cubicBezTo>
                  <a:cubicBezTo>
                    <a:pt x="126968" y="9887"/>
                    <a:pt x="194172" y="7368"/>
                    <a:pt x="268246" y="7826"/>
                  </a:cubicBezTo>
                  <a:cubicBezTo>
                    <a:pt x="342434" y="8399"/>
                    <a:pt x="409524" y="11833"/>
                    <a:pt x="458067" y="15611"/>
                  </a:cubicBezTo>
                  <a:cubicBezTo>
                    <a:pt x="482338" y="17329"/>
                    <a:pt x="501915" y="19275"/>
                    <a:pt x="515425" y="20534"/>
                  </a:cubicBezTo>
                  <a:cubicBezTo>
                    <a:pt x="528934" y="21908"/>
                    <a:pt x="536491" y="22366"/>
                    <a:pt x="536605" y="21794"/>
                  </a:cubicBezTo>
                  <a:cubicBezTo>
                    <a:pt x="536720" y="21221"/>
                    <a:pt x="529278" y="19847"/>
                    <a:pt x="515768" y="17558"/>
                  </a:cubicBezTo>
                  <a:cubicBezTo>
                    <a:pt x="502259" y="15382"/>
                    <a:pt x="482681" y="12635"/>
                    <a:pt x="458410" y="10116"/>
                  </a:cubicBezTo>
                  <a:cubicBezTo>
                    <a:pt x="409867" y="4850"/>
                    <a:pt x="342548" y="613"/>
                    <a:pt x="268131" y="41"/>
                  </a:cubicBezTo>
                  <a:cubicBezTo>
                    <a:pt x="193714" y="-417"/>
                    <a:pt x="126396" y="3018"/>
                    <a:pt x="77853" y="7941"/>
                  </a:cubicBezTo>
                  <a:cubicBezTo>
                    <a:pt x="53582" y="10230"/>
                    <a:pt x="34004" y="12978"/>
                    <a:pt x="20609" y="15039"/>
                  </a:cubicBezTo>
                  <a:cubicBezTo>
                    <a:pt x="7214" y="17443"/>
                    <a:pt x="-113" y="18817"/>
                    <a:pt x="1" y="19389"/>
                  </a:cubicBezTo>
                  <a:close/>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sp>
          <p:nvSpPr>
            <p:cNvPr id="13" name="Freeform: Shape 12">
              <a:extLst>
                <a:ext uri="{FF2B5EF4-FFF2-40B4-BE49-F238E27FC236}">
                  <a16:creationId xmlns:a16="http://schemas.microsoft.com/office/drawing/2014/main" id="{EFB2038C-D889-45B4-8E6D-D04E0ECAFAFC}"/>
                </a:ext>
              </a:extLst>
            </p:cNvPr>
            <p:cNvSpPr/>
            <p:nvPr/>
          </p:nvSpPr>
          <p:spPr>
            <a:xfrm>
              <a:off x="1324280" y="4573590"/>
              <a:ext cx="730203" cy="97102"/>
            </a:xfrm>
            <a:custGeom>
              <a:avLst/>
              <a:gdLst>
                <a:gd name="connsiteX0" fmla="*/ 0 w 730202"/>
                <a:gd name="connsiteY0" fmla="*/ 217 h 97102"/>
                <a:gd name="connsiteX1" fmla="*/ 7327 w 730202"/>
                <a:gd name="connsiteY1" fmla="*/ 1820 h 97102"/>
                <a:gd name="connsiteX2" fmla="*/ 28622 w 730202"/>
                <a:gd name="connsiteY2" fmla="*/ 4911 h 97102"/>
                <a:gd name="connsiteX3" fmla="*/ 106817 w 730202"/>
                <a:gd name="connsiteY3" fmla="*/ 15444 h 97102"/>
                <a:gd name="connsiteX4" fmla="*/ 364529 w 730202"/>
                <a:gd name="connsiteY4" fmla="*/ 52423 h 97102"/>
                <a:gd name="connsiteX5" fmla="*/ 622699 w 730202"/>
                <a:gd name="connsiteY5" fmla="*/ 87227 h 97102"/>
                <a:gd name="connsiteX6" fmla="*/ 701237 w 730202"/>
                <a:gd name="connsiteY6" fmla="*/ 95242 h 97102"/>
                <a:gd name="connsiteX7" fmla="*/ 722646 w 730202"/>
                <a:gd name="connsiteY7" fmla="*/ 96844 h 97102"/>
                <a:gd name="connsiteX8" fmla="*/ 730202 w 730202"/>
                <a:gd name="connsiteY8" fmla="*/ 96844 h 97102"/>
                <a:gd name="connsiteX9" fmla="*/ 722875 w 730202"/>
                <a:gd name="connsiteY9" fmla="*/ 95242 h 97102"/>
                <a:gd name="connsiteX10" fmla="*/ 701581 w 730202"/>
                <a:gd name="connsiteY10" fmla="*/ 92150 h 97102"/>
                <a:gd name="connsiteX11" fmla="*/ 623386 w 730202"/>
                <a:gd name="connsiteY11" fmla="*/ 81618 h 97102"/>
                <a:gd name="connsiteX12" fmla="*/ 365674 w 730202"/>
                <a:gd name="connsiteY12" fmla="*/ 44638 h 97102"/>
                <a:gd name="connsiteX13" fmla="*/ 107618 w 730202"/>
                <a:gd name="connsiteY13" fmla="*/ 9834 h 97102"/>
                <a:gd name="connsiteX14" fmla="*/ 29080 w 730202"/>
                <a:gd name="connsiteY14" fmla="*/ 1820 h 97102"/>
                <a:gd name="connsiteX15" fmla="*/ 7671 w 730202"/>
                <a:gd name="connsiteY15" fmla="*/ 217 h 97102"/>
                <a:gd name="connsiteX16" fmla="*/ 0 w 730202"/>
                <a:gd name="connsiteY16" fmla="*/ 217 h 97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30202" h="97102">
                  <a:moveTo>
                    <a:pt x="0" y="217"/>
                  </a:moveTo>
                  <a:cubicBezTo>
                    <a:pt x="0" y="446"/>
                    <a:pt x="2519" y="1018"/>
                    <a:pt x="7327" y="1820"/>
                  </a:cubicBezTo>
                  <a:cubicBezTo>
                    <a:pt x="13052" y="2621"/>
                    <a:pt x="20035" y="3651"/>
                    <a:pt x="28622" y="4911"/>
                  </a:cubicBezTo>
                  <a:cubicBezTo>
                    <a:pt x="48199" y="7544"/>
                    <a:pt x="74646" y="11093"/>
                    <a:pt x="106817" y="15444"/>
                  </a:cubicBezTo>
                  <a:cubicBezTo>
                    <a:pt x="172876" y="24259"/>
                    <a:pt x="263894" y="37654"/>
                    <a:pt x="364529" y="52423"/>
                  </a:cubicBezTo>
                  <a:cubicBezTo>
                    <a:pt x="465164" y="67307"/>
                    <a:pt x="556410" y="79671"/>
                    <a:pt x="622699" y="87227"/>
                  </a:cubicBezTo>
                  <a:cubicBezTo>
                    <a:pt x="655785" y="91006"/>
                    <a:pt x="682690" y="93753"/>
                    <a:pt x="701237" y="95242"/>
                  </a:cubicBezTo>
                  <a:cubicBezTo>
                    <a:pt x="709824" y="95928"/>
                    <a:pt x="716922" y="96386"/>
                    <a:pt x="722646" y="96844"/>
                  </a:cubicBezTo>
                  <a:cubicBezTo>
                    <a:pt x="727569" y="97188"/>
                    <a:pt x="730088" y="97188"/>
                    <a:pt x="730202" y="96844"/>
                  </a:cubicBezTo>
                  <a:cubicBezTo>
                    <a:pt x="730202" y="96615"/>
                    <a:pt x="727684" y="96043"/>
                    <a:pt x="722875" y="95242"/>
                  </a:cubicBezTo>
                  <a:cubicBezTo>
                    <a:pt x="717151" y="94440"/>
                    <a:pt x="710167" y="93410"/>
                    <a:pt x="701581" y="92150"/>
                  </a:cubicBezTo>
                  <a:cubicBezTo>
                    <a:pt x="682003" y="89517"/>
                    <a:pt x="655557" y="85968"/>
                    <a:pt x="623386" y="81618"/>
                  </a:cubicBezTo>
                  <a:cubicBezTo>
                    <a:pt x="557326" y="72802"/>
                    <a:pt x="466308" y="59521"/>
                    <a:pt x="365674" y="44638"/>
                  </a:cubicBezTo>
                  <a:cubicBezTo>
                    <a:pt x="265039" y="29755"/>
                    <a:pt x="173792" y="17390"/>
                    <a:pt x="107618" y="9834"/>
                  </a:cubicBezTo>
                  <a:cubicBezTo>
                    <a:pt x="74531" y="6056"/>
                    <a:pt x="47627" y="3308"/>
                    <a:pt x="29080" y="1820"/>
                  </a:cubicBezTo>
                  <a:cubicBezTo>
                    <a:pt x="20493" y="1133"/>
                    <a:pt x="13395" y="560"/>
                    <a:pt x="7671" y="217"/>
                  </a:cubicBezTo>
                  <a:cubicBezTo>
                    <a:pt x="2519" y="-12"/>
                    <a:pt x="0" y="-127"/>
                    <a:pt x="0" y="217"/>
                  </a:cubicBezTo>
                  <a:close/>
                </a:path>
              </a:pathLst>
            </a:custGeom>
            <a:solidFill>
              <a:srgbClr val="263238"/>
            </a:solidFill>
            <a:ln w="11449" cap="flat">
              <a:noFill/>
              <a:prstDash val="solid"/>
              <a:miter/>
            </a:ln>
          </p:spPr>
          <p:txBody>
            <a:bodyPr rtlCol="0" anchor="ctr"/>
            <a:lstStyle/>
            <a:p>
              <a:endParaRPr lang="en-US" dirty="0">
                <a:latin typeface="Roboto" panose="02000000000000000000" pitchFamily="2" charset="0"/>
              </a:endParaRPr>
            </a:p>
          </p:txBody>
        </p:sp>
      </p:grpSp>
      <p:pic>
        <p:nvPicPr>
          <p:cNvPr id="7" name="pasted-image.tiff">
            <a:extLst>
              <a:ext uri="{FF2B5EF4-FFF2-40B4-BE49-F238E27FC236}">
                <a16:creationId xmlns:a16="http://schemas.microsoft.com/office/drawing/2014/main" id="{655992D0-F4BC-4104-A02C-C5D67F2B20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42508" y="1685308"/>
            <a:ext cx="6749492" cy="3487385"/>
          </a:xfrm>
          <a:prstGeom prst="rect">
            <a:avLst/>
          </a:prstGeom>
          <a:ln w="12700">
            <a:miter lim="400000"/>
          </a:ln>
          <a:effectLst>
            <a:outerShdw blurRad="711200" dist="190500" dir="2700000" sx="90000" sy="90000" algn="tl" rotWithShape="0">
              <a:prstClr val="black">
                <a:alpha val="10000"/>
              </a:prstClr>
            </a:outerShdw>
          </a:effectLst>
        </p:spPr>
      </p:pic>
      <p:sp>
        <p:nvSpPr>
          <p:cNvPr id="8" name="Picture Placeholder 4">
            <a:extLst>
              <a:ext uri="{FF2B5EF4-FFF2-40B4-BE49-F238E27FC236}">
                <a16:creationId xmlns:a16="http://schemas.microsoft.com/office/drawing/2014/main" id="{108DB283-D649-465A-837A-F2243E457FFB}"/>
              </a:ext>
            </a:extLst>
          </p:cNvPr>
          <p:cNvSpPr>
            <a:spLocks noGrp="1"/>
          </p:cNvSpPr>
          <p:nvPr>
            <p:ph type="pic" sz="quarter" idx="10"/>
          </p:nvPr>
        </p:nvSpPr>
        <p:spPr>
          <a:xfrm>
            <a:off x="6406698" y="1914087"/>
            <a:ext cx="4807402" cy="2835713"/>
          </a:xfrm>
          <a:prstGeom prst="rect">
            <a:avLst/>
          </a:prstGeom>
        </p:spPr>
        <p:txBody>
          <a:bodyPr wrap="square" anchor="ctr">
            <a:noAutofit/>
          </a:bodyPr>
          <a:lstStyle>
            <a:lvl1pPr marL="0" indent="0" algn="ctr">
              <a:buNone/>
              <a:defRPr sz="2000">
                <a:solidFill>
                  <a:schemeClr val="bg1">
                    <a:lumMod val="75000"/>
                  </a:schemeClr>
                </a:solidFill>
                <a:latin typeface="Roboto" panose="02000000000000000000" pitchFamily="2" charset="0"/>
              </a:defRPr>
            </a:lvl1pPr>
          </a:lstStyle>
          <a:p>
            <a:endParaRPr lang="en-US" dirty="0"/>
          </a:p>
        </p:txBody>
      </p:sp>
    </p:spTree>
    <p:extLst>
      <p:ext uri="{BB962C8B-B14F-4D97-AF65-F5344CB8AC3E}">
        <p14:creationId xmlns:p14="http://schemas.microsoft.com/office/powerpoint/2010/main" val="2102797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6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5FA0BA0-684D-404F-A85D-17A13DB67519}"/>
              </a:ext>
            </a:extLst>
          </p:cNvPr>
          <p:cNvSpPr>
            <a:spLocks noGrp="1"/>
          </p:cNvSpPr>
          <p:nvPr>
            <p:ph type="pic" sz="quarter" idx="10"/>
          </p:nvPr>
        </p:nvSpPr>
        <p:spPr>
          <a:xfrm>
            <a:off x="5281827" y="1563554"/>
            <a:ext cx="6035323" cy="3421491"/>
          </a:xfrm>
          <a:custGeom>
            <a:avLst/>
            <a:gdLst>
              <a:gd name="connsiteX0" fmla="*/ 116912 w 6035323"/>
              <a:gd name="connsiteY0" fmla="*/ 0 h 3421491"/>
              <a:gd name="connsiteX1" fmla="*/ 5918411 w 6035323"/>
              <a:gd name="connsiteY1" fmla="*/ 0 h 3421491"/>
              <a:gd name="connsiteX2" fmla="*/ 6035323 w 6035323"/>
              <a:gd name="connsiteY2" fmla="*/ 116912 h 3421491"/>
              <a:gd name="connsiteX3" fmla="*/ 6035323 w 6035323"/>
              <a:gd name="connsiteY3" fmla="*/ 3304579 h 3421491"/>
              <a:gd name="connsiteX4" fmla="*/ 5918411 w 6035323"/>
              <a:gd name="connsiteY4" fmla="*/ 3421491 h 3421491"/>
              <a:gd name="connsiteX5" fmla="*/ 116912 w 6035323"/>
              <a:gd name="connsiteY5" fmla="*/ 3421491 h 3421491"/>
              <a:gd name="connsiteX6" fmla="*/ 0 w 6035323"/>
              <a:gd name="connsiteY6" fmla="*/ 3304579 h 3421491"/>
              <a:gd name="connsiteX7" fmla="*/ 0 w 6035323"/>
              <a:gd name="connsiteY7" fmla="*/ 116912 h 3421491"/>
              <a:gd name="connsiteX8" fmla="*/ 116912 w 6035323"/>
              <a:gd name="connsiteY8" fmla="*/ 0 h 3421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35323" h="3421491">
                <a:moveTo>
                  <a:pt x="116912" y="0"/>
                </a:moveTo>
                <a:lnTo>
                  <a:pt x="5918411" y="0"/>
                </a:lnTo>
                <a:cubicBezTo>
                  <a:pt x="5982980" y="0"/>
                  <a:pt x="6035323" y="52343"/>
                  <a:pt x="6035323" y="116912"/>
                </a:cubicBezTo>
                <a:lnTo>
                  <a:pt x="6035323" y="3304579"/>
                </a:lnTo>
                <a:cubicBezTo>
                  <a:pt x="6035323" y="3369148"/>
                  <a:pt x="5982980" y="3421491"/>
                  <a:pt x="5918411" y="3421491"/>
                </a:cubicBezTo>
                <a:lnTo>
                  <a:pt x="116912" y="3421491"/>
                </a:lnTo>
                <a:cubicBezTo>
                  <a:pt x="52343" y="3421491"/>
                  <a:pt x="0" y="3369148"/>
                  <a:pt x="0" y="3304579"/>
                </a:cubicBezTo>
                <a:lnTo>
                  <a:pt x="0" y="116912"/>
                </a:lnTo>
                <a:cubicBezTo>
                  <a:pt x="0" y="52343"/>
                  <a:pt x="52343" y="0"/>
                  <a:pt x="116912" y="0"/>
                </a:cubicBezTo>
                <a:close/>
              </a:path>
            </a:pathLst>
          </a:custGeom>
        </p:spPr>
        <p:txBody>
          <a:bodyPr wrap="square" anchor="ctr">
            <a:noAutofit/>
          </a:bodyPr>
          <a:lstStyle>
            <a:lvl1pPr marL="0" indent="0" algn="ctr">
              <a:buNone/>
              <a:defRPr sz="1800">
                <a:solidFill>
                  <a:schemeClr val="bg1">
                    <a:lumMod val="75000"/>
                  </a:schemeClr>
                </a:solidFill>
                <a:latin typeface="Roboto" panose="02000000000000000000" pitchFamily="2" charset="0"/>
              </a:defRPr>
            </a:lvl1pPr>
          </a:lstStyle>
          <a:p>
            <a:endParaRPr lang="en-US" dirty="0"/>
          </a:p>
        </p:txBody>
      </p:sp>
    </p:spTree>
    <p:extLst>
      <p:ext uri="{BB962C8B-B14F-4D97-AF65-F5344CB8AC3E}">
        <p14:creationId xmlns:p14="http://schemas.microsoft.com/office/powerpoint/2010/main" val="1065603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A2E6292-CC38-4DE7-9BD3-3E252E8529C1}"/>
              </a:ext>
            </a:extLst>
          </p:cNvPr>
          <p:cNvSpPr txBox="1"/>
          <p:nvPr userDrawn="1"/>
        </p:nvSpPr>
        <p:spPr>
          <a:xfrm flipH="1">
            <a:off x="10830771" y="208394"/>
            <a:ext cx="1099358" cy="369332"/>
          </a:xfrm>
          <a:prstGeom prst="rect">
            <a:avLst/>
          </a:prstGeom>
          <a:noFill/>
        </p:spPr>
        <p:txBody>
          <a:bodyPr wrap="square" rtlCol="0">
            <a:spAutoFit/>
          </a:bodyPr>
          <a:lstStyle/>
          <a:p>
            <a:pPr algn="r"/>
            <a:fld id="{260E2A6B-A809-4840-BF14-8648BC0BDF87}" type="slidenum">
              <a:rPr lang="id-ID" sz="1800" i="0" smtClean="0">
                <a:solidFill>
                  <a:schemeClr val="accent1"/>
                </a:solidFill>
                <a:latin typeface="Roboto" panose="02000000000000000000" pitchFamily="2" charset="0"/>
                <a:ea typeface="Roboto" panose="02000000000000000000" pitchFamily="2" charset="0"/>
                <a:cs typeface="Open Sans" panose="020B0606030504020204" pitchFamily="34" charset="0"/>
              </a:rPr>
              <a:pPr algn="r"/>
              <a:t>‹#›</a:t>
            </a:fld>
            <a:r>
              <a:rPr lang="en-US" sz="1100" i="0" dirty="0">
                <a:solidFill>
                  <a:schemeClr val="bg1">
                    <a:lumMod val="85000"/>
                    <a:alpha val="90000"/>
                  </a:schemeClr>
                </a:solidFill>
                <a:latin typeface="Roboto" panose="02000000000000000000" pitchFamily="2" charset="0"/>
                <a:ea typeface="Roboto" panose="02000000000000000000" pitchFamily="2" charset="0"/>
                <a:cs typeface="Open Sans" panose="020B0606030504020204" pitchFamily="34" charset="0"/>
              </a:rPr>
              <a:t>/81</a:t>
            </a:r>
            <a:endParaRPr lang="id-ID" sz="1600" i="0" dirty="0">
              <a:solidFill>
                <a:schemeClr val="bg1">
                  <a:lumMod val="85000"/>
                  <a:alpha val="90000"/>
                </a:schemeClr>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1260897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84" r:id="rId8"/>
    <p:sldLayoutId id="2147483656" r:id="rId9"/>
    <p:sldLayoutId id="2147483657" r:id="rId10"/>
    <p:sldLayoutId id="2147483658" r:id="rId11"/>
    <p:sldLayoutId id="2147483659" r:id="rId12"/>
    <p:sldLayoutId id="2147483660" r:id="rId13"/>
    <p:sldLayoutId id="2147483662" r:id="rId14"/>
    <p:sldLayoutId id="2147483663" r:id="rId15"/>
    <p:sldLayoutId id="2147483682" r:id="rId16"/>
    <p:sldLayoutId id="2147483672" r:id="rId17"/>
    <p:sldLayoutId id="2147483680" r:id="rId18"/>
    <p:sldLayoutId id="2147483683" r:id="rId19"/>
  </p:sldLayoutIdLst>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opas1.sppd.lt/login"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ZtOLg5WZsyY" TargetMode="External"/><Relationship Id="rId2" Type="http://schemas.openxmlformats.org/officeDocument/2006/relationships/hyperlink" Target="https://sppd.lrv.lt/public/canonical/1767786279/2712/PRISIJUNGIMO%20PRIE%20SISTEMOS%20IR%20PARAISKOS%20PILDYMO%20INSTRUKCIJA2025.pdf" TargetMode="External"/><Relationship Id="rId1" Type="http://schemas.openxmlformats.org/officeDocument/2006/relationships/slideLayout" Target="../slideLayouts/slideLayout18.xml"/><Relationship Id="rId4" Type="http://schemas.openxmlformats.org/officeDocument/2006/relationships/hyperlink" Target="https://www.youtube.com/watch?v=ZsNnM0A0apk"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sopas1.sppd.lt/login"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e-tar.lt/portal/lt/legalAct/a5edd380ef5b11e99681cd81dcdca52c/asr?csrt=9553954812787079389" TargetMode="External"/><Relationship Id="rId2" Type="http://schemas.openxmlformats.org/officeDocument/2006/relationships/hyperlink" Target="https://www.e-tar.lt/portal/lt/legalAct/ec48fce6698111f1b53dfa020e517810" TargetMode="External"/><Relationship Id="rId1" Type="http://schemas.openxmlformats.org/officeDocument/2006/relationships/slideLayout" Target="../slideLayouts/slideLayout18.xml"/><Relationship Id="rId4" Type="http://schemas.openxmlformats.org/officeDocument/2006/relationships/hyperlink" Target="https://e-seimas.lrs.lt/portal/legalAct/lt/TAD/0e6d2ac63b2b11eb8c97e01ffe050e1c/asr"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525D60-E4F8-844B-BBF8-C4E96C656E69}"/>
              </a:ext>
            </a:extLst>
          </p:cNvPr>
          <p:cNvPicPr>
            <a:picLocks noChangeAspect="1"/>
          </p:cNvPicPr>
          <p:nvPr/>
        </p:nvPicPr>
        <p:blipFill>
          <a:blip r:embed="rId2"/>
          <a:stretch>
            <a:fillRect/>
          </a:stretch>
        </p:blipFill>
        <p:spPr>
          <a:xfrm>
            <a:off x="4771835" y="1224546"/>
            <a:ext cx="2648330" cy="1332000"/>
          </a:xfrm>
          <a:prstGeom prst="rect">
            <a:avLst/>
          </a:prstGeom>
        </p:spPr>
      </p:pic>
      <p:sp>
        <p:nvSpPr>
          <p:cNvPr id="4" name="TextBox 3">
            <a:extLst>
              <a:ext uri="{FF2B5EF4-FFF2-40B4-BE49-F238E27FC236}">
                <a16:creationId xmlns:a16="http://schemas.microsoft.com/office/drawing/2014/main" id="{344EA514-D819-AE41-D036-045D913D0F28}"/>
              </a:ext>
            </a:extLst>
          </p:cNvPr>
          <p:cNvSpPr txBox="1"/>
          <p:nvPr/>
        </p:nvSpPr>
        <p:spPr>
          <a:xfrm>
            <a:off x="1930313" y="2928546"/>
            <a:ext cx="8331373" cy="1384995"/>
          </a:xfrm>
          <a:prstGeom prst="rect">
            <a:avLst/>
          </a:prstGeom>
          <a:noFill/>
        </p:spPr>
        <p:txBody>
          <a:bodyPr wrap="square">
            <a:spAutoFit/>
          </a:bodyPr>
          <a:lstStyle/>
          <a:p>
            <a:pPr algn="ctr" eaLnBrk="1" hangingPunct="1">
              <a:buClrTx/>
              <a:buFontTx/>
              <a:buNone/>
            </a:pPr>
            <a:r>
              <a:rPr lang="lt-LT" altLang="en-US" sz="2800" b="1" dirty="0">
                <a:latin typeface="Roboto" panose="02000000000000000000" pitchFamily="2" charset="0"/>
                <a:ea typeface="Roboto" panose="02000000000000000000" pitchFamily="2" charset="0"/>
                <a:cs typeface="Times New Roman" panose="02020603050405020304" pitchFamily="18" charset="0"/>
              </a:rPr>
              <a:t>Darbo su jaunimu mokyklose projektų atrankos 2027 m. konkurso</a:t>
            </a:r>
          </a:p>
          <a:p>
            <a:pPr algn="ctr" eaLnBrk="1" hangingPunct="1">
              <a:buClrTx/>
              <a:buFontTx/>
              <a:buNone/>
            </a:pPr>
            <a:r>
              <a:rPr lang="lt-LT" altLang="en-US" sz="2800" b="1" dirty="0">
                <a:latin typeface="Roboto" panose="02000000000000000000" pitchFamily="2" charset="0"/>
                <a:ea typeface="Roboto" panose="02000000000000000000" pitchFamily="2" charset="0"/>
                <a:cs typeface="Times New Roman" panose="02020603050405020304" pitchFamily="18" charset="0"/>
              </a:rPr>
              <a:t>nuostatų pristatymas ir paraiškų teikimas</a:t>
            </a:r>
          </a:p>
        </p:txBody>
      </p:sp>
    </p:spTree>
    <p:extLst>
      <p:ext uri="{BB962C8B-B14F-4D97-AF65-F5344CB8AC3E}">
        <p14:creationId xmlns:p14="http://schemas.microsoft.com/office/powerpoint/2010/main" val="1508928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00E0"/>
        </a:solidFill>
        <a:effectLst/>
      </p:bgPr>
    </p:bg>
    <p:spTree>
      <p:nvGrpSpPr>
        <p:cNvPr id="1" name=""/>
        <p:cNvGrpSpPr/>
        <p:nvPr/>
      </p:nvGrpSpPr>
      <p:grpSpPr>
        <a:xfrm>
          <a:off x="0" y="0"/>
          <a:ext cx="0" cy="0"/>
          <a:chOff x="0" y="0"/>
          <a:chExt cx="0" cy="0"/>
        </a:xfrm>
      </p:grpSpPr>
      <p:sp>
        <p:nvSpPr>
          <p:cNvPr id="320" name="Rectangle 319">
            <a:extLst>
              <a:ext uri="{FF2B5EF4-FFF2-40B4-BE49-F238E27FC236}">
                <a16:creationId xmlns:a16="http://schemas.microsoft.com/office/drawing/2014/main" id="{B7F7EF2C-D18C-45BF-A3C4-9BE46412982A}"/>
              </a:ext>
            </a:extLst>
          </p:cNvPr>
          <p:cNvSpPr/>
          <p:nvPr/>
        </p:nvSpPr>
        <p:spPr>
          <a:xfrm>
            <a:off x="2146696" y="3035369"/>
            <a:ext cx="7898609" cy="830997"/>
          </a:xfrm>
          <a:prstGeom prst="rect">
            <a:avLst/>
          </a:prstGeom>
        </p:spPr>
        <p:txBody>
          <a:bodyPr wrap="square">
            <a:spAutoFit/>
          </a:bodyPr>
          <a:lstStyle/>
          <a:p>
            <a:pPr algn="ctr"/>
            <a:r>
              <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rPr>
              <a:t>PARAIŠKŲ TEIKIMAS</a:t>
            </a:r>
            <a:endParaRPr lang="en-US" sz="4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3989993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30B556-22BD-4BD9-8FDA-72926C80D327}"/>
              </a:ext>
            </a:extLst>
          </p:cNvPr>
          <p:cNvSpPr txBox="1"/>
          <p:nvPr/>
        </p:nvSpPr>
        <p:spPr>
          <a:xfrm>
            <a:off x="742114" y="2228600"/>
            <a:ext cx="5108692" cy="944874"/>
          </a:xfrm>
          <a:prstGeom prst="rect">
            <a:avLst/>
          </a:prstGeom>
          <a:noFill/>
        </p:spPr>
        <p:txBody>
          <a:bodyPr wrap="square" rtlCol="0" anchor="b">
            <a:spAutoFit/>
          </a:bodyPr>
          <a:lstStyle/>
          <a:p>
            <a:pPr>
              <a:lnSpc>
                <a:spcPct val="120000"/>
              </a:lnSpc>
            </a:pPr>
            <a:r>
              <a:rPr lang="lt-LT" sz="2400" b="1" dirty="0">
                <a:latin typeface="Roboto" panose="02000000000000000000" pitchFamily="2" charset="0"/>
              </a:rPr>
              <a:t>Socialinių paslaugų administravimo sistema – </a:t>
            </a:r>
            <a:r>
              <a:rPr lang="lt-LT" sz="2400" b="1" dirty="0" err="1">
                <a:latin typeface="Roboto" panose="02000000000000000000" pitchFamily="2" charset="0"/>
              </a:rPr>
              <a:t>SoPAS</a:t>
            </a:r>
            <a:endParaRPr lang="en-US" sz="2400" b="1" dirty="0">
              <a:latin typeface="Roboto" panose="02000000000000000000" pitchFamily="2" charset="0"/>
            </a:endParaRPr>
          </a:p>
        </p:txBody>
      </p:sp>
      <p:sp>
        <p:nvSpPr>
          <p:cNvPr id="4" name="Rectangle 3">
            <a:extLst>
              <a:ext uri="{FF2B5EF4-FFF2-40B4-BE49-F238E27FC236}">
                <a16:creationId xmlns:a16="http://schemas.microsoft.com/office/drawing/2014/main" id="{34ADDB86-AE86-4E21-8F2D-02F48C7B6E04}"/>
              </a:ext>
            </a:extLst>
          </p:cNvPr>
          <p:cNvSpPr/>
          <p:nvPr/>
        </p:nvSpPr>
        <p:spPr>
          <a:xfrm>
            <a:off x="742114" y="3387522"/>
            <a:ext cx="5365550" cy="1497846"/>
          </a:xfrm>
          <a:prstGeom prst="rect">
            <a:avLst/>
          </a:prstGeom>
        </p:spPr>
        <p:txBody>
          <a:bodyPr wrap="square">
            <a:spAutoFit/>
          </a:bodyPr>
          <a:lstStyle/>
          <a:p>
            <a:pPr algn="just">
              <a:lnSpc>
                <a:spcPct val="130000"/>
              </a:lnSpc>
              <a:spcAft>
                <a:spcPts val="1200"/>
              </a:spcAft>
            </a:pPr>
            <a:r>
              <a:rPr lang="lt-LT" sz="1600" dirty="0">
                <a:latin typeface="Roboto" panose="02000000000000000000" pitchFamily="2" charset="0"/>
                <a:cs typeface="Poppins Light" panose="00000400000000000000" pitchFamily="2" charset="0"/>
              </a:rPr>
              <a:t>Prisijungimo nuoroda:  </a:t>
            </a:r>
            <a:r>
              <a:rPr lang="lt-LT" sz="1600" dirty="0">
                <a:latin typeface="Roboto" panose="02000000000000000000" pitchFamily="2" charset="0"/>
                <a:cs typeface="Poppins Light" panose="00000400000000000000" pitchFamily="2" charset="0"/>
                <a:hlinkClick r:id="rId2"/>
              </a:rPr>
              <a:t>https://sopas1.sppd.lt/login</a:t>
            </a:r>
            <a:endParaRPr lang="lt-LT" sz="1600" dirty="0">
              <a:latin typeface="Roboto" panose="02000000000000000000" pitchFamily="2" charset="0"/>
              <a:cs typeface="Poppins Light" panose="00000400000000000000" pitchFamily="2" charset="0"/>
            </a:endParaRPr>
          </a:p>
          <a:p>
            <a:pPr>
              <a:lnSpc>
                <a:spcPct val="130000"/>
              </a:lnSpc>
              <a:spcAft>
                <a:spcPts val="1200"/>
              </a:spcAft>
            </a:pPr>
            <a:r>
              <a:rPr lang="lt-LT" sz="1600" dirty="0">
                <a:latin typeface="Roboto" panose="02000000000000000000" pitchFamily="2" charset="0"/>
                <a:cs typeface="Poppins Light" panose="00000400000000000000" pitchFamily="2" charset="0"/>
              </a:rPr>
              <a:t>Konkurso kodas: </a:t>
            </a:r>
            <a:r>
              <a:rPr lang="lt-LT" sz="1600" b="1" dirty="0">
                <a:latin typeface="Roboto" panose="02000000000000000000" pitchFamily="2" charset="0"/>
                <a:cs typeface="Poppins Light" panose="00000400000000000000" pitchFamily="2" charset="0"/>
              </a:rPr>
              <a:t>DSJM00426</a:t>
            </a:r>
            <a:br>
              <a:rPr lang="en-US" sz="1600" dirty="0">
                <a:latin typeface="Roboto" panose="02000000000000000000" pitchFamily="2" charset="0"/>
                <a:cs typeface="Poppins Light" panose="00000400000000000000" pitchFamily="2" charset="0"/>
              </a:rPr>
            </a:br>
            <a:br>
              <a:rPr lang="en-US" sz="1600" dirty="0">
                <a:solidFill>
                  <a:schemeClr val="tx1">
                    <a:lumMod val="65000"/>
                    <a:lumOff val="35000"/>
                  </a:schemeClr>
                </a:solidFill>
                <a:latin typeface="Roboto" panose="02000000000000000000" pitchFamily="2" charset="0"/>
                <a:cs typeface="Poppins Light" panose="00000400000000000000" pitchFamily="2" charset="0"/>
              </a:rPr>
            </a:br>
            <a:endParaRPr lang="en-US" sz="1600" dirty="0">
              <a:solidFill>
                <a:schemeClr val="tx1">
                  <a:lumMod val="65000"/>
                  <a:lumOff val="35000"/>
                </a:schemeClr>
              </a:solidFill>
              <a:latin typeface="Roboto" panose="02000000000000000000" pitchFamily="2" charset="0"/>
              <a:cs typeface="Poppins Light" panose="00000400000000000000" pitchFamily="2" charset="0"/>
            </a:endParaRPr>
          </a:p>
        </p:txBody>
      </p:sp>
      <p:grpSp>
        <p:nvGrpSpPr>
          <p:cNvPr id="3" name="Group 2">
            <a:extLst>
              <a:ext uri="{FF2B5EF4-FFF2-40B4-BE49-F238E27FC236}">
                <a16:creationId xmlns:a16="http://schemas.microsoft.com/office/drawing/2014/main" id="{BEF17AC3-2A62-4486-B52E-A367068F8307}"/>
              </a:ext>
            </a:extLst>
          </p:cNvPr>
          <p:cNvGrpSpPr/>
          <p:nvPr/>
        </p:nvGrpSpPr>
        <p:grpSpPr>
          <a:xfrm>
            <a:off x="7350984" y="1913893"/>
            <a:ext cx="3978236" cy="989926"/>
            <a:chOff x="7350984" y="1963907"/>
            <a:chExt cx="3978236" cy="989926"/>
          </a:xfrm>
        </p:grpSpPr>
        <p:sp>
          <p:nvSpPr>
            <p:cNvPr id="20" name="TextBox 19">
              <a:extLst>
                <a:ext uri="{FF2B5EF4-FFF2-40B4-BE49-F238E27FC236}">
                  <a16:creationId xmlns:a16="http://schemas.microsoft.com/office/drawing/2014/main" id="{F68D7CED-4B85-4D6D-8931-9703BA161CBD}"/>
                </a:ext>
              </a:extLst>
            </p:cNvPr>
            <p:cNvSpPr txBox="1"/>
            <p:nvPr/>
          </p:nvSpPr>
          <p:spPr>
            <a:xfrm>
              <a:off x="7350984" y="1963907"/>
              <a:ext cx="2829005" cy="399340"/>
            </a:xfrm>
            <a:prstGeom prst="rect">
              <a:avLst/>
            </a:prstGeom>
            <a:noFill/>
          </p:spPr>
          <p:txBody>
            <a:bodyPr wrap="square" rtlCol="0" anchor="b">
              <a:spAutoFit/>
            </a:bodyPr>
            <a:lstStyle/>
            <a:p>
              <a:pPr>
                <a:lnSpc>
                  <a:spcPct val="120000"/>
                </a:lnSpc>
              </a:pPr>
              <a:r>
                <a:rPr lang="lt-LT" dirty="0">
                  <a:gradFill>
                    <a:gsLst>
                      <a:gs pos="0">
                        <a:schemeClr val="accent1"/>
                      </a:gs>
                      <a:gs pos="100000">
                        <a:schemeClr val="accent2"/>
                      </a:gs>
                    </a:gsLst>
                    <a:lin ang="10800000" scaled="1"/>
                  </a:gradFill>
                  <a:latin typeface="Roboto Medium" panose="02000000000000000000" pitchFamily="2" charset="0"/>
                </a:rPr>
                <a:t>Atsidarius sistemai</a:t>
              </a:r>
              <a:endParaRPr lang="en-US" dirty="0">
                <a:gradFill>
                  <a:gsLst>
                    <a:gs pos="0">
                      <a:schemeClr val="accent1"/>
                    </a:gs>
                    <a:gs pos="100000">
                      <a:schemeClr val="accent2"/>
                    </a:gs>
                  </a:gsLst>
                  <a:lin ang="10800000" scaled="1"/>
                </a:gradFill>
                <a:latin typeface="Roboto Medium" panose="02000000000000000000" pitchFamily="2" charset="0"/>
              </a:endParaRPr>
            </a:p>
          </p:txBody>
        </p:sp>
        <p:sp>
          <p:nvSpPr>
            <p:cNvPr id="21" name="Rectangle 20">
              <a:extLst>
                <a:ext uri="{FF2B5EF4-FFF2-40B4-BE49-F238E27FC236}">
                  <a16:creationId xmlns:a16="http://schemas.microsoft.com/office/drawing/2014/main" id="{60BA2AA8-B47C-4F15-B968-90C79E69C31A}"/>
                </a:ext>
              </a:extLst>
            </p:cNvPr>
            <p:cNvSpPr/>
            <p:nvPr/>
          </p:nvSpPr>
          <p:spPr>
            <a:xfrm>
              <a:off x="7350984" y="2326482"/>
              <a:ext cx="3978236" cy="627351"/>
            </a:xfrm>
            <a:prstGeom prst="rect">
              <a:avLst/>
            </a:prstGeom>
          </p:spPr>
          <p:txBody>
            <a:bodyPr wrap="square">
              <a:spAutoFit/>
            </a:bodyPr>
            <a:lstStyle/>
            <a:p>
              <a:pPr>
                <a:lnSpc>
                  <a:spcPct val="130000"/>
                </a:lnSpc>
              </a:pPr>
              <a:r>
                <a:rPr lang="lt-LT" sz="1400" dirty="0">
                  <a:latin typeface="Roboto" panose="02000000000000000000" pitchFamily="2" charset="0"/>
                  <a:cs typeface="Poppins Light" panose="00000400000000000000" pitchFamily="2" charset="0"/>
                </a:rPr>
                <a:t>Spauskite mygtuką</a:t>
              </a:r>
              <a:r>
                <a:rPr lang="lt-LT" sz="1400" dirty="0">
                  <a:solidFill>
                    <a:schemeClr val="tx1">
                      <a:lumMod val="65000"/>
                      <a:lumOff val="35000"/>
                    </a:schemeClr>
                  </a:solidFill>
                  <a:latin typeface="Roboto" panose="02000000000000000000" pitchFamily="2" charset="0"/>
                  <a:cs typeface="Poppins Light" panose="00000400000000000000" pitchFamily="2" charset="0"/>
                </a:rPr>
                <a:t>:</a:t>
              </a:r>
            </a:p>
            <a:p>
              <a:pPr>
                <a:lnSpc>
                  <a:spcPct val="130000"/>
                </a:lnSpc>
              </a:pPr>
              <a:endParaRPr lang="en-US" sz="1400" dirty="0">
                <a:solidFill>
                  <a:schemeClr val="tx1">
                    <a:lumMod val="65000"/>
                    <a:lumOff val="35000"/>
                  </a:schemeClr>
                </a:solidFill>
                <a:latin typeface="Roboto" panose="02000000000000000000" pitchFamily="2" charset="0"/>
                <a:cs typeface="Poppins Light" panose="00000400000000000000" pitchFamily="2" charset="0"/>
              </a:endParaRPr>
            </a:p>
          </p:txBody>
        </p:sp>
      </p:grpSp>
      <p:sp>
        <p:nvSpPr>
          <p:cNvPr id="8" name="TextBox 7">
            <a:extLst>
              <a:ext uri="{FF2B5EF4-FFF2-40B4-BE49-F238E27FC236}">
                <a16:creationId xmlns:a16="http://schemas.microsoft.com/office/drawing/2014/main" id="{D39A8107-178E-5249-45BF-35A48EA5FD3F}"/>
              </a:ext>
            </a:extLst>
          </p:cNvPr>
          <p:cNvSpPr txBox="1"/>
          <p:nvPr/>
        </p:nvSpPr>
        <p:spPr>
          <a:xfrm>
            <a:off x="6567707" y="1913893"/>
            <a:ext cx="495649" cy="523220"/>
          </a:xfrm>
          <a:prstGeom prst="rect">
            <a:avLst/>
          </a:prstGeom>
          <a:noFill/>
        </p:spPr>
        <p:txBody>
          <a:bodyPr wrap="none" rtlCol="0">
            <a:spAutoFit/>
          </a:bodyPr>
          <a:lstStyle/>
          <a:p>
            <a:r>
              <a:rPr lang="lt-LT" sz="2800" b="1" dirty="0">
                <a:solidFill>
                  <a:srgbClr val="0500E0"/>
                </a:solidFill>
                <a:latin typeface="Roboto" panose="02000000000000000000" pitchFamily="2" charset="0"/>
                <a:ea typeface="Roboto" panose="02000000000000000000" pitchFamily="2" charset="0"/>
              </a:rPr>
              <a:t>1.</a:t>
            </a:r>
            <a:endParaRPr lang="en-GB" sz="2800" b="1" dirty="0">
              <a:solidFill>
                <a:srgbClr val="0500E0"/>
              </a:solidFill>
              <a:latin typeface="Roboto" panose="02000000000000000000" pitchFamily="2" charset="0"/>
              <a:ea typeface="Roboto" panose="02000000000000000000" pitchFamily="2" charset="0"/>
            </a:endParaRPr>
          </a:p>
        </p:txBody>
      </p:sp>
      <p:pic>
        <p:nvPicPr>
          <p:cNvPr id="38" name="Picture 4">
            <a:extLst>
              <a:ext uri="{FF2B5EF4-FFF2-40B4-BE49-F238E27FC236}">
                <a16:creationId xmlns:a16="http://schemas.microsoft.com/office/drawing/2014/main" id="{09400667-7EDA-1C83-F2B9-EEFB85ADBE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788" r="9154"/>
          <a:stretch>
            <a:fillRect/>
          </a:stretch>
        </p:blipFill>
        <p:spPr bwMode="auto">
          <a:xfrm>
            <a:off x="7451652" y="2601942"/>
            <a:ext cx="3240087" cy="454025"/>
          </a:xfrm>
          <a:prstGeom prst="rect">
            <a:avLst/>
          </a:prstGeom>
          <a:noFill/>
          <a:ln>
            <a:noFill/>
          </a:ln>
          <a:effectLst/>
          <a:extLst>
            <a:ext uri="{909E8E84-426E-40DD-AFC4-6F175D3DCCD1}">
              <a14:hiddenFill xmlns:a14="http://schemas.microsoft.com/office/drawing/2010/main">
                <a:blipFill dpi="0" rotWithShape="0">
                  <a:blip/>
                  <a:srcRect l="12788" r="9154"/>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41" name="Group 40">
            <a:extLst>
              <a:ext uri="{FF2B5EF4-FFF2-40B4-BE49-F238E27FC236}">
                <a16:creationId xmlns:a16="http://schemas.microsoft.com/office/drawing/2014/main" id="{4DED2A75-CCA6-2196-3687-2AD95B67168E}"/>
              </a:ext>
            </a:extLst>
          </p:cNvPr>
          <p:cNvGrpSpPr/>
          <p:nvPr/>
        </p:nvGrpSpPr>
        <p:grpSpPr>
          <a:xfrm>
            <a:off x="7350984" y="3432952"/>
            <a:ext cx="3978236" cy="709850"/>
            <a:chOff x="7350984" y="1963907"/>
            <a:chExt cx="3978236" cy="709850"/>
          </a:xfrm>
        </p:grpSpPr>
        <p:sp>
          <p:nvSpPr>
            <p:cNvPr id="42" name="TextBox 41">
              <a:extLst>
                <a:ext uri="{FF2B5EF4-FFF2-40B4-BE49-F238E27FC236}">
                  <a16:creationId xmlns:a16="http://schemas.microsoft.com/office/drawing/2014/main" id="{4B400B2F-D385-F78A-73D6-8E61920F0D69}"/>
                </a:ext>
              </a:extLst>
            </p:cNvPr>
            <p:cNvSpPr txBox="1"/>
            <p:nvPr/>
          </p:nvSpPr>
          <p:spPr>
            <a:xfrm>
              <a:off x="7350984" y="1963907"/>
              <a:ext cx="2829005" cy="399340"/>
            </a:xfrm>
            <a:prstGeom prst="rect">
              <a:avLst/>
            </a:prstGeom>
            <a:noFill/>
          </p:spPr>
          <p:txBody>
            <a:bodyPr wrap="square" rtlCol="0" anchor="b">
              <a:spAutoFit/>
            </a:bodyPr>
            <a:lstStyle/>
            <a:p>
              <a:pPr>
                <a:lnSpc>
                  <a:spcPct val="120000"/>
                </a:lnSpc>
              </a:pPr>
              <a:r>
                <a:rPr lang="lt-LT" dirty="0">
                  <a:gradFill>
                    <a:gsLst>
                      <a:gs pos="0">
                        <a:schemeClr val="accent1"/>
                      </a:gs>
                      <a:gs pos="100000">
                        <a:schemeClr val="accent2"/>
                      </a:gs>
                    </a:gsLst>
                    <a:lin ang="10800000" scaled="1"/>
                  </a:gradFill>
                  <a:latin typeface="Roboto Medium" panose="02000000000000000000" pitchFamily="2" charset="0"/>
                </a:rPr>
                <a:t>Nukreipimas</a:t>
              </a:r>
              <a:endParaRPr lang="en-US" dirty="0">
                <a:gradFill>
                  <a:gsLst>
                    <a:gs pos="0">
                      <a:schemeClr val="accent1"/>
                    </a:gs>
                    <a:gs pos="100000">
                      <a:schemeClr val="accent2"/>
                    </a:gs>
                  </a:gsLst>
                  <a:lin ang="10800000" scaled="1"/>
                </a:gradFill>
                <a:latin typeface="Roboto Medium" panose="02000000000000000000" pitchFamily="2" charset="0"/>
              </a:endParaRPr>
            </a:p>
          </p:txBody>
        </p:sp>
        <p:sp>
          <p:nvSpPr>
            <p:cNvPr id="43" name="Rectangle 42">
              <a:extLst>
                <a:ext uri="{FF2B5EF4-FFF2-40B4-BE49-F238E27FC236}">
                  <a16:creationId xmlns:a16="http://schemas.microsoft.com/office/drawing/2014/main" id="{F1204900-293C-77CD-CB97-F58572FAE8D0}"/>
                </a:ext>
              </a:extLst>
            </p:cNvPr>
            <p:cNvSpPr/>
            <p:nvPr/>
          </p:nvSpPr>
          <p:spPr>
            <a:xfrm>
              <a:off x="7350984" y="2326482"/>
              <a:ext cx="3978236" cy="347275"/>
            </a:xfrm>
            <a:prstGeom prst="rect">
              <a:avLst/>
            </a:prstGeom>
          </p:spPr>
          <p:txBody>
            <a:bodyPr wrap="square">
              <a:spAutoFit/>
            </a:bodyPr>
            <a:lstStyle/>
            <a:p>
              <a:pPr>
                <a:lnSpc>
                  <a:spcPct val="130000"/>
                </a:lnSpc>
              </a:pPr>
              <a:r>
                <a:rPr lang="lt-LT" sz="1400" dirty="0">
                  <a:latin typeface="Roboto" panose="02000000000000000000" pitchFamily="2" charset="0"/>
                  <a:cs typeface="Poppins Light" panose="00000400000000000000" pitchFamily="2" charset="0"/>
                </a:rPr>
                <a:t>Sistema nukreips į elektroninius valdžios vartus</a:t>
              </a:r>
              <a:endParaRPr lang="en-US" sz="1400" dirty="0">
                <a:latin typeface="Roboto" panose="02000000000000000000" pitchFamily="2" charset="0"/>
                <a:cs typeface="Poppins Light" panose="00000400000000000000" pitchFamily="2" charset="0"/>
              </a:endParaRPr>
            </a:p>
          </p:txBody>
        </p:sp>
      </p:grpSp>
      <p:sp>
        <p:nvSpPr>
          <p:cNvPr id="44" name="TextBox 43">
            <a:extLst>
              <a:ext uri="{FF2B5EF4-FFF2-40B4-BE49-F238E27FC236}">
                <a16:creationId xmlns:a16="http://schemas.microsoft.com/office/drawing/2014/main" id="{B8104867-73DF-CFB2-4FE2-48A224FEE9DF}"/>
              </a:ext>
            </a:extLst>
          </p:cNvPr>
          <p:cNvSpPr txBox="1"/>
          <p:nvPr/>
        </p:nvSpPr>
        <p:spPr>
          <a:xfrm>
            <a:off x="6567707" y="3403082"/>
            <a:ext cx="495649" cy="523220"/>
          </a:xfrm>
          <a:prstGeom prst="rect">
            <a:avLst/>
          </a:prstGeom>
          <a:noFill/>
        </p:spPr>
        <p:txBody>
          <a:bodyPr wrap="none" rtlCol="0">
            <a:spAutoFit/>
          </a:bodyPr>
          <a:lstStyle/>
          <a:p>
            <a:r>
              <a:rPr lang="lt-LT" sz="2800" b="1" dirty="0">
                <a:solidFill>
                  <a:srgbClr val="0500E0"/>
                </a:solidFill>
                <a:latin typeface="Roboto" panose="02000000000000000000" pitchFamily="2" charset="0"/>
                <a:ea typeface="Roboto" panose="02000000000000000000" pitchFamily="2" charset="0"/>
              </a:rPr>
              <a:t>2.</a:t>
            </a:r>
            <a:endParaRPr lang="en-GB" sz="2800" b="1" dirty="0">
              <a:solidFill>
                <a:srgbClr val="0500E0"/>
              </a:solidFill>
              <a:latin typeface="Roboto" panose="02000000000000000000" pitchFamily="2" charset="0"/>
              <a:ea typeface="Roboto" panose="02000000000000000000" pitchFamily="2" charset="0"/>
            </a:endParaRPr>
          </a:p>
        </p:txBody>
      </p:sp>
      <p:sp>
        <p:nvSpPr>
          <p:cNvPr id="45" name="TextBox 44">
            <a:extLst>
              <a:ext uri="{FF2B5EF4-FFF2-40B4-BE49-F238E27FC236}">
                <a16:creationId xmlns:a16="http://schemas.microsoft.com/office/drawing/2014/main" id="{B4132F32-FD12-FB89-34B7-990FB77460D2}"/>
              </a:ext>
            </a:extLst>
          </p:cNvPr>
          <p:cNvSpPr txBox="1"/>
          <p:nvPr/>
        </p:nvSpPr>
        <p:spPr>
          <a:xfrm>
            <a:off x="6567706" y="4546814"/>
            <a:ext cx="495649" cy="523220"/>
          </a:xfrm>
          <a:prstGeom prst="rect">
            <a:avLst/>
          </a:prstGeom>
          <a:noFill/>
        </p:spPr>
        <p:txBody>
          <a:bodyPr wrap="none" rtlCol="0">
            <a:spAutoFit/>
          </a:bodyPr>
          <a:lstStyle/>
          <a:p>
            <a:r>
              <a:rPr lang="lt-LT" sz="2800" b="1" dirty="0">
                <a:solidFill>
                  <a:srgbClr val="0500E0"/>
                </a:solidFill>
                <a:latin typeface="Roboto" panose="02000000000000000000" pitchFamily="2" charset="0"/>
                <a:ea typeface="Roboto" panose="02000000000000000000" pitchFamily="2" charset="0"/>
              </a:rPr>
              <a:t>3.</a:t>
            </a:r>
            <a:endParaRPr lang="en-GB" sz="2800" b="1" dirty="0">
              <a:solidFill>
                <a:srgbClr val="0500E0"/>
              </a:solidFill>
              <a:latin typeface="Roboto" panose="02000000000000000000" pitchFamily="2" charset="0"/>
              <a:ea typeface="Roboto" panose="02000000000000000000" pitchFamily="2" charset="0"/>
            </a:endParaRPr>
          </a:p>
        </p:txBody>
      </p:sp>
      <p:grpSp>
        <p:nvGrpSpPr>
          <p:cNvPr id="46" name="Group 45">
            <a:extLst>
              <a:ext uri="{FF2B5EF4-FFF2-40B4-BE49-F238E27FC236}">
                <a16:creationId xmlns:a16="http://schemas.microsoft.com/office/drawing/2014/main" id="{435BFDA4-9BF2-1769-62F1-60F9A4F599FC}"/>
              </a:ext>
            </a:extLst>
          </p:cNvPr>
          <p:cNvGrpSpPr/>
          <p:nvPr/>
        </p:nvGrpSpPr>
        <p:grpSpPr>
          <a:xfrm>
            <a:off x="7350984" y="4546814"/>
            <a:ext cx="3978236" cy="989926"/>
            <a:chOff x="7350984" y="1963907"/>
            <a:chExt cx="3978236" cy="989926"/>
          </a:xfrm>
        </p:grpSpPr>
        <p:sp>
          <p:nvSpPr>
            <p:cNvPr id="47" name="TextBox 46">
              <a:extLst>
                <a:ext uri="{FF2B5EF4-FFF2-40B4-BE49-F238E27FC236}">
                  <a16:creationId xmlns:a16="http://schemas.microsoft.com/office/drawing/2014/main" id="{350CF9FC-FC48-9DCF-27AE-F853426AA258}"/>
                </a:ext>
              </a:extLst>
            </p:cNvPr>
            <p:cNvSpPr txBox="1"/>
            <p:nvPr/>
          </p:nvSpPr>
          <p:spPr>
            <a:xfrm>
              <a:off x="7350984" y="1963907"/>
              <a:ext cx="2829005" cy="399340"/>
            </a:xfrm>
            <a:prstGeom prst="rect">
              <a:avLst/>
            </a:prstGeom>
            <a:noFill/>
          </p:spPr>
          <p:txBody>
            <a:bodyPr wrap="square" rtlCol="0" anchor="b">
              <a:spAutoFit/>
            </a:bodyPr>
            <a:lstStyle/>
            <a:p>
              <a:pPr>
                <a:lnSpc>
                  <a:spcPct val="120000"/>
                </a:lnSpc>
              </a:pPr>
              <a:r>
                <a:rPr lang="lt-LT" dirty="0">
                  <a:gradFill>
                    <a:gsLst>
                      <a:gs pos="0">
                        <a:schemeClr val="accent1"/>
                      </a:gs>
                      <a:gs pos="100000">
                        <a:schemeClr val="accent2"/>
                      </a:gs>
                    </a:gsLst>
                    <a:lin ang="10800000" scaled="1"/>
                  </a:gradFill>
                  <a:latin typeface="Roboto Medium" panose="02000000000000000000" pitchFamily="2" charset="0"/>
                </a:rPr>
                <a:t>Prisijungimas</a:t>
              </a:r>
              <a:endParaRPr lang="en-US" dirty="0">
                <a:gradFill>
                  <a:gsLst>
                    <a:gs pos="0">
                      <a:schemeClr val="accent1"/>
                    </a:gs>
                    <a:gs pos="100000">
                      <a:schemeClr val="accent2"/>
                    </a:gs>
                  </a:gsLst>
                  <a:lin ang="10800000" scaled="1"/>
                </a:gradFill>
                <a:latin typeface="Roboto Medium" panose="02000000000000000000" pitchFamily="2" charset="0"/>
              </a:endParaRPr>
            </a:p>
          </p:txBody>
        </p:sp>
        <p:sp>
          <p:nvSpPr>
            <p:cNvPr id="48" name="Rectangle 47">
              <a:extLst>
                <a:ext uri="{FF2B5EF4-FFF2-40B4-BE49-F238E27FC236}">
                  <a16:creationId xmlns:a16="http://schemas.microsoft.com/office/drawing/2014/main" id="{46C1A0C5-29F7-75FE-A0B0-B80B0CD7033F}"/>
                </a:ext>
              </a:extLst>
            </p:cNvPr>
            <p:cNvSpPr/>
            <p:nvPr/>
          </p:nvSpPr>
          <p:spPr>
            <a:xfrm>
              <a:off x="7350984" y="2326482"/>
              <a:ext cx="3978236" cy="627351"/>
            </a:xfrm>
            <a:prstGeom prst="rect">
              <a:avLst/>
            </a:prstGeom>
          </p:spPr>
          <p:txBody>
            <a:bodyPr wrap="square">
              <a:spAutoFit/>
            </a:bodyPr>
            <a:lstStyle/>
            <a:p>
              <a:pPr>
                <a:lnSpc>
                  <a:spcPct val="130000"/>
                </a:lnSpc>
              </a:pPr>
              <a:r>
                <a:rPr lang="lt-LT" sz="1400" dirty="0">
                  <a:latin typeface="Roboto" panose="02000000000000000000" pitchFamily="2" charset="0"/>
                  <a:cs typeface="Poppins Light" panose="00000400000000000000" pitchFamily="2" charset="0"/>
                </a:rPr>
                <a:t>Rinkitės „Verslo subjektas“ ir įveskite elektroninės bankininkystės duomenis</a:t>
              </a:r>
            </a:p>
          </p:txBody>
        </p:sp>
      </p:grpSp>
    </p:spTree>
    <p:extLst>
      <p:ext uri="{BB962C8B-B14F-4D97-AF65-F5344CB8AC3E}">
        <p14:creationId xmlns:p14="http://schemas.microsoft.com/office/powerpoint/2010/main" val="1482358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992CE-0E7A-5D43-8AB1-972227375147}"/>
              </a:ext>
            </a:extLst>
          </p:cNvPr>
          <p:cNvSpPr>
            <a:spLocks noGrp="1"/>
          </p:cNvSpPr>
          <p:nvPr>
            <p:ph type="title"/>
          </p:nvPr>
        </p:nvSpPr>
        <p:spPr>
          <a:xfrm>
            <a:off x="838199" y="365125"/>
            <a:ext cx="9287435" cy="1325563"/>
          </a:xfrm>
        </p:spPr>
        <p:txBody>
          <a:bodyPr/>
          <a:lstStyle/>
          <a:p>
            <a:r>
              <a:rPr lang="lt-LT" sz="3600" dirty="0">
                <a:solidFill>
                  <a:srgbClr val="0500E0"/>
                </a:solidFill>
              </a:rPr>
              <a:t>Prisijungimas prie </a:t>
            </a:r>
            <a:r>
              <a:rPr lang="lt-LT" sz="3600" dirty="0" err="1">
                <a:solidFill>
                  <a:srgbClr val="0500E0"/>
                </a:solidFill>
              </a:rPr>
              <a:t>SoPAS</a:t>
            </a:r>
            <a:endParaRPr lang="en-LT" sz="3600" dirty="0">
              <a:solidFill>
                <a:srgbClr val="0500E0"/>
              </a:solidFill>
            </a:endParaRPr>
          </a:p>
        </p:txBody>
      </p:sp>
      <p:pic>
        <p:nvPicPr>
          <p:cNvPr id="7" name="Picture 6">
            <a:extLst>
              <a:ext uri="{FF2B5EF4-FFF2-40B4-BE49-F238E27FC236}">
                <a16:creationId xmlns:a16="http://schemas.microsoft.com/office/drawing/2014/main" id="{B2DC0BD1-5B02-C37C-C58A-FC2205A15578}"/>
              </a:ext>
            </a:extLst>
          </p:cNvPr>
          <p:cNvPicPr>
            <a:picLocks noChangeAspect="1"/>
          </p:cNvPicPr>
          <p:nvPr/>
        </p:nvPicPr>
        <p:blipFill>
          <a:blip r:embed="rId2"/>
          <a:stretch>
            <a:fillRect/>
          </a:stretch>
        </p:blipFill>
        <p:spPr>
          <a:xfrm>
            <a:off x="570729" y="971207"/>
            <a:ext cx="5525271" cy="2457793"/>
          </a:xfrm>
          <a:prstGeom prst="rect">
            <a:avLst/>
          </a:prstGeom>
        </p:spPr>
      </p:pic>
      <p:sp>
        <p:nvSpPr>
          <p:cNvPr id="8" name="Rectangle 7">
            <a:extLst>
              <a:ext uri="{FF2B5EF4-FFF2-40B4-BE49-F238E27FC236}">
                <a16:creationId xmlns:a16="http://schemas.microsoft.com/office/drawing/2014/main" id="{6D1FC5FC-4769-A589-2351-478F13855750}"/>
              </a:ext>
            </a:extLst>
          </p:cNvPr>
          <p:cNvSpPr/>
          <p:nvPr/>
        </p:nvSpPr>
        <p:spPr>
          <a:xfrm>
            <a:off x="2627790" y="2556769"/>
            <a:ext cx="1562470" cy="807868"/>
          </a:xfrm>
          <a:prstGeom prst="rect">
            <a:avLst/>
          </a:prstGeom>
          <a:noFill/>
          <a:ln w="76200">
            <a:solidFill>
              <a:srgbClr val="FF7B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7CDE39A7-DF8B-781F-0627-1A614E20F6CC}"/>
              </a:ext>
            </a:extLst>
          </p:cNvPr>
          <p:cNvPicPr>
            <a:picLocks noChangeAspect="1"/>
          </p:cNvPicPr>
          <p:nvPr/>
        </p:nvPicPr>
        <p:blipFill>
          <a:blip r:embed="rId3"/>
          <a:stretch>
            <a:fillRect/>
          </a:stretch>
        </p:blipFill>
        <p:spPr>
          <a:xfrm>
            <a:off x="5663952" y="971207"/>
            <a:ext cx="6166471" cy="2847260"/>
          </a:xfrm>
          <a:prstGeom prst="rect">
            <a:avLst/>
          </a:prstGeom>
        </p:spPr>
      </p:pic>
      <p:pic>
        <p:nvPicPr>
          <p:cNvPr id="11" name="Picture 10">
            <a:extLst>
              <a:ext uri="{FF2B5EF4-FFF2-40B4-BE49-F238E27FC236}">
                <a16:creationId xmlns:a16="http://schemas.microsoft.com/office/drawing/2014/main" id="{AA47E31A-B284-C03E-4147-96CF8DA86428}"/>
              </a:ext>
            </a:extLst>
          </p:cNvPr>
          <p:cNvPicPr>
            <a:picLocks noChangeAspect="1"/>
          </p:cNvPicPr>
          <p:nvPr/>
        </p:nvPicPr>
        <p:blipFill>
          <a:blip r:embed="rId4"/>
          <a:stretch>
            <a:fillRect/>
          </a:stretch>
        </p:blipFill>
        <p:spPr>
          <a:xfrm>
            <a:off x="361577" y="3882831"/>
            <a:ext cx="6096000" cy="1961444"/>
          </a:xfrm>
          <a:prstGeom prst="rect">
            <a:avLst/>
          </a:prstGeom>
        </p:spPr>
      </p:pic>
      <p:pic>
        <p:nvPicPr>
          <p:cNvPr id="12" name="Picture 11">
            <a:extLst>
              <a:ext uri="{FF2B5EF4-FFF2-40B4-BE49-F238E27FC236}">
                <a16:creationId xmlns:a16="http://schemas.microsoft.com/office/drawing/2014/main" id="{0921D398-235E-5496-8A3F-DF9A586F79F1}"/>
              </a:ext>
            </a:extLst>
          </p:cNvPr>
          <p:cNvPicPr>
            <a:picLocks noChangeAspect="1"/>
          </p:cNvPicPr>
          <p:nvPr/>
        </p:nvPicPr>
        <p:blipFill>
          <a:blip r:embed="rId5"/>
          <a:stretch>
            <a:fillRect/>
          </a:stretch>
        </p:blipFill>
        <p:spPr>
          <a:xfrm>
            <a:off x="6457577" y="3882831"/>
            <a:ext cx="4184154" cy="2587753"/>
          </a:xfrm>
          <a:prstGeom prst="rect">
            <a:avLst/>
          </a:prstGeom>
        </p:spPr>
      </p:pic>
    </p:spTree>
    <p:extLst>
      <p:ext uri="{BB962C8B-B14F-4D97-AF65-F5344CB8AC3E}">
        <p14:creationId xmlns:p14="http://schemas.microsoft.com/office/powerpoint/2010/main" val="809329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58E8821-D63F-4845-9B33-39FF39C526B1}"/>
              </a:ext>
            </a:extLst>
          </p:cNvPr>
          <p:cNvSpPr txBox="1"/>
          <p:nvPr/>
        </p:nvSpPr>
        <p:spPr>
          <a:xfrm>
            <a:off x="2018166" y="712460"/>
            <a:ext cx="8155668" cy="1631216"/>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Prisijungimas pirmą kartą</a:t>
            </a:r>
          </a:p>
          <a:p>
            <a:pPr>
              <a:lnSpc>
                <a:spcPct val="100000"/>
              </a:lnSpc>
            </a:pPr>
            <a:r>
              <a:rPr lang="lt-LT" sz="1800" dirty="0">
                <a:latin typeface="Roboto" panose="02000000000000000000" pitchFamily="2" charset="0"/>
                <a:ea typeface="Roboto" panose="02000000000000000000" pitchFamily="2" charset="0"/>
                <a:cs typeface="Open Sans" panose="020B0606030504020204" pitchFamily="34" charset="0"/>
              </a:rPr>
              <a:t>Pirmą kartą prie sistemos turi jungtis vadovas, kad būtų sukurta organizacijos paskyra</a:t>
            </a:r>
            <a:br>
              <a:rPr lang="en-US" sz="3200" b="1" dirty="0">
                <a:solidFill>
                  <a:schemeClr val="accent1"/>
                </a:solidFill>
                <a:latin typeface="Roboto" panose="02000000000000000000" pitchFamily="2" charset="0"/>
                <a:ea typeface="Roboto" panose="02000000000000000000" pitchFamily="2" charset="0"/>
                <a:cs typeface="Open Sans" panose="020B0606030504020204" pitchFamily="34" charset="0"/>
              </a:rPr>
            </a:b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pic>
        <p:nvPicPr>
          <p:cNvPr id="4" name="Picture 3">
            <a:extLst>
              <a:ext uri="{FF2B5EF4-FFF2-40B4-BE49-F238E27FC236}">
                <a16:creationId xmlns:a16="http://schemas.microsoft.com/office/drawing/2014/main" id="{93E0F7C3-53B7-7F78-51B4-382D15786AAD}"/>
              </a:ext>
            </a:extLst>
          </p:cNvPr>
          <p:cNvPicPr>
            <a:picLocks noChangeAspect="1"/>
          </p:cNvPicPr>
          <p:nvPr/>
        </p:nvPicPr>
        <p:blipFill rotWithShape="1">
          <a:blip r:embed="rId2"/>
          <a:srcRect r="-8658"/>
          <a:stretch/>
        </p:blipFill>
        <p:spPr>
          <a:xfrm>
            <a:off x="277764" y="1809925"/>
            <a:ext cx="6517376" cy="3238150"/>
          </a:xfrm>
          <a:prstGeom prst="rect">
            <a:avLst/>
          </a:prstGeom>
        </p:spPr>
      </p:pic>
      <p:pic>
        <p:nvPicPr>
          <p:cNvPr id="5" name="Picture 4">
            <a:extLst>
              <a:ext uri="{FF2B5EF4-FFF2-40B4-BE49-F238E27FC236}">
                <a16:creationId xmlns:a16="http://schemas.microsoft.com/office/drawing/2014/main" id="{09B0B276-4461-81D6-0761-89D3AB70992E}"/>
              </a:ext>
            </a:extLst>
          </p:cNvPr>
          <p:cNvPicPr>
            <a:picLocks noChangeAspect="1"/>
          </p:cNvPicPr>
          <p:nvPr/>
        </p:nvPicPr>
        <p:blipFill>
          <a:blip r:embed="rId3"/>
          <a:stretch>
            <a:fillRect/>
          </a:stretch>
        </p:blipFill>
        <p:spPr>
          <a:xfrm>
            <a:off x="5729999" y="3151510"/>
            <a:ext cx="6184237" cy="3056343"/>
          </a:xfrm>
          <a:prstGeom prst="rect">
            <a:avLst/>
          </a:prstGeom>
        </p:spPr>
      </p:pic>
    </p:spTree>
    <p:extLst>
      <p:ext uri="{BB962C8B-B14F-4D97-AF65-F5344CB8AC3E}">
        <p14:creationId xmlns:p14="http://schemas.microsoft.com/office/powerpoint/2010/main" val="32583679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58E8821-D63F-4845-9B33-39FF39C526B1}"/>
              </a:ext>
            </a:extLst>
          </p:cNvPr>
          <p:cNvSpPr txBox="1"/>
          <p:nvPr/>
        </p:nvSpPr>
        <p:spPr>
          <a:xfrm>
            <a:off x="2055993" y="628354"/>
            <a:ext cx="8155668" cy="1631216"/>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Asmenų pridėjimas</a:t>
            </a:r>
          </a:p>
          <a:p>
            <a:pPr>
              <a:lnSpc>
                <a:spcPct val="100000"/>
              </a:lnSpc>
            </a:pPr>
            <a:r>
              <a:rPr lang="lt-LT" sz="1800" dirty="0">
                <a:latin typeface="Roboto" panose="02000000000000000000" pitchFamily="2" charset="0"/>
                <a:ea typeface="Roboto" panose="02000000000000000000" pitchFamily="2" charset="0"/>
                <a:cs typeface="Open Sans" panose="020B0606030504020204" pitchFamily="34" charset="0"/>
              </a:rPr>
              <a:t>Prisijungti prie paskyros, joje pildyti, pasirašyti ar pateikti paraišką gali įgalioti asmenys</a:t>
            </a:r>
            <a:br>
              <a:rPr lang="en-US" sz="3200" b="1" dirty="0">
                <a:solidFill>
                  <a:schemeClr val="accent1"/>
                </a:solidFill>
                <a:latin typeface="Roboto" panose="02000000000000000000" pitchFamily="2" charset="0"/>
                <a:ea typeface="Roboto" panose="02000000000000000000" pitchFamily="2" charset="0"/>
                <a:cs typeface="Open Sans" panose="020B0606030504020204" pitchFamily="34" charset="0"/>
              </a:rPr>
            </a:b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grpSp>
        <p:nvGrpSpPr>
          <p:cNvPr id="2" name="Group 1">
            <a:extLst>
              <a:ext uri="{FF2B5EF4-FFF2-40B4-BE49-F238E27FC236}">
                <a16:creationId xmlns:a16="http://schemas.microsoft.com/office/drawing/2014/main" id="{8C3C25A4-60E0-8717-4114-7721947824B1}"/>
              </a:ext>
            </a:extLst>
          </p:cNvPr>
          <p:cNvGrpSpPr/>
          <p:nvPr/>
        </p:nvGrpSpPr>
        <p:grpSpPr>
          <a:xfrm>
            <a:off x="1960854" y="1912529"/>
            <a:ext cx="8345945" cy="4684713"/>
            <a:chOff x="1498611" y="2373924"/>
            <a:chExt cx="8345945" cy="4684713"/>
          </a:xfrm>
        </p:grpSpPr>
        <p:grpSp>
          <p:nvGrpSpPr>
            <p:cNvPr id="6" name="Group 5">
              <a:extLst>
                <a:ext uri="{FF2B5EF4-FFF2-40B4-BE49-F238E27FC236}">
                  <a16:creationId xmlns:a16="http://schemas.microsoft.com/office/drawing/2014/main" id="{DCC6F91E-69C7-1783-5E0E-A6FE2AD41313}"/>
                </a:ext>
              </a:extLst>
            </p:cNvPr>
            <p:cNvGrpSpPr/>
            <p:nvPr/>
          </p:nvGrpSpPr>
          <p:grpSpPr>
            <a:xfrm>
              <a:off x="1498611" y="2373924"/>
              <a:ext cx="8344694" cy="1905000"/>
              <a:chOff x="228600" y="2057400"/>
              <a:chExt cx="8612188" cy="2265506"/>
            </a:xfrm>
          </p:grpSpPr>
          <p:pic>
            <p:nvPicPr>
              <p:cNvPr id="8" name="Picture 7">
                <a:extLst>
                  <a:ext uri="{FF2B5EF4-FFF2-40B4-BE49-F238E27FC236}">
                    <a16:creationId xmlns:a16="http://schemas.microsoft.com/office/drawing/2014/main" id="{5100C797-514B-DDEF-9DB0-8124E7A70F04}"/>
                  </a:ext>
                </a:extLst>
              </p:cNvPr>
              <p:cNvPicPr>
                <a:picLocks noChangeAspect="1"/>
              </p:cNvPicPr>
              <p:nvPr/>
            </p:nvPicPr>
            <p:blipFill>
              <a:blip r:embed="rId2"/>
              <a:stretch>
                <a:fillRect/>
              </a:stretch>
            </p:blipFill>
            <p:spPr>
              <a:xfrm>
                <a:off x="307976" y="2057400"/>
                <a:ext cx="8532812" cy="2265506"/>
              </a:xfrm>
              <a:prstGeom prst="rect">
                <a:avLst/>
              </a:prstGeom>
            </p:spPr>
          </p:pic>
          <p:sp>
            <p:nvSpPr>
              <p:cNvPr id="9" name="Rectangle 8">
                <a:extLst>
                  <a:ext uri="{FF2B5EF4-FFF2-40B4-BE49-F238E27FC236}">
                    <a16:creationId xmlns:a16="http://schemas.microsoft.com/office/drawing/2014/main" id="{5EAAD8B2-99BB-4B25-A12F-998C6B7E73DB}"/>
                  </a:ext>
                </a:extLst>
              </p:cNvPr>
              <p:cNvSpPr/>
              <p:nvPr/>
            </p:nvSpPr>
            <p:spPr bwMode="auto">
              <a:xfrm>
                <a:off x="228600" y="3429000"/>
                <a:ext cx="1295400" cy="2286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n-GB" sz="1800" b="0" i="0" u="none" strike="noStrike" cap="none" normalizeH="0" baseline="0">
                  <a:ln>
                    <a:noFill/>
                  </a:ln>
                  <a:solidFill>
                    <a:schemeClr val="bg1"/>
                  </a:solidFill>
                  <a:effectLst/>
                  <a:latin typeface="Arial" panose="020B0604020202020204" pitchFamily="34" charset="0"/>
                  <a:ea typeface="ＭＳ Ｐゴシック" panose="020B0600070205080204" pitchFamily="34" charset="-128"/>
                </a:endParaRPr>
              </a:p>
            </p:txBody>
          </p:sp>
          <p:sp>
            <p:nvSpPr>
              <p:cNvPr id="10" name="Rectangle 9">
                <a:extLst>
                  <a:ext uri="{FF2B5EF4-FFF2-40B4-BE49-F238E27FC236}">
                    <a16:creationId xmlns:a16="http://schemas.microsoft.com/office/drawing/2014/main" id="{2029B44F-C8B9-68C2-8CEC-7400BC69BE8C}"/>
                  </a:ext>
                </a:extLst>
              </p:cNvPr>
              <p:cNvSpPr/>
              <p:nvPr/>
            </p:nvSpPr>
            <p:spPr bwMode="auto">
              <a:xfrm>
                <a:off x="1524000" y="2400300"/>
                <a:ext cx="1600200" cy="495300"/>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0" fontAlgn="base" latinLnBrk="0" hangingPunct="0">
                  <a:lnSpc>
                    <a:spcPct val="100000"/>
                  </a:lnSpc>
                  <a:spcBef>
                    <a:spcPct val="0"/>
                  </a:spcBef>
                  <a:spcAft>
                    <a:spcPct val="0"/>
                  </a:spcAft>
                  <a:buClr>
                    <a:srgbClr val="000000"/>
                  </a:buClr>
                  <a:buSzPct val="100000"/>
                  <a:buFont typeface="Times New Roman" panose="02020603050405020304" pitchFamily="18" charset="0"/>
                  <a:buNone/>
                  <a:tabLst/>
                </a:pPr>
                <a:endParaRPr kumimoji="0" lang="en-GB" sz="1800" b="0" i="0" u="none" strike="noStrike" cap="none" normalizeH="0" baseline="0">
                  <a:ln>
                    <a:noFill/>
                  </a:ln>
                  <a:solidFill>
                    <a:schemeClr val="bg1"/>
                  </a:solidFill>
                  <a:effectLst/>
                  <a:latin typeface="Arial" panose="020B0604020202020204" pitchFamily="34" charset="0"/>
                  <a:ea typeface="ＭＳ Ｐゴシック" panose="020B0600070205080204" pitchFamily="34" charset="-128"/>
                </a:endParaRPr>
              </a:p>
            </p:txBody>
          </p:sp>
        </p:grpSp>
        <p:pic>
          <p:nvPicPr>
            <p:cNvPr id="11" name="Picture 10">
              <a:extLst>
                <a:ext uri="{FF2B5EF4-FFF2-40B4-BE49-F238E27FC236}">
                  <a16:creationId xmlns:a16="http://schemas.microsoft.com/office/drawing/2014/main" id="{0C1240AF-C172-B546-8C1C-494606F48FB0}"/>
                </a:ext>
              </a:extLst>
            </p:cNvPr>
            <p:cNvPicPr>
              <a:picLocks noChangeAspect="1"/>
            </p:cNvPicPr>
            <p:nvPr/>
          </p:nvPicPr>
          <p:blipFill>
            <a:blip r:embed="rId3"/>
            <a:stretch>
              <a:fillRect/>
            </a:stretch>
          </p:blipFill>
          <p:spPr>
            <a:xfrm>
              <a:off x="1554569" y="4018200"/>
              <a:ext cx="8289987" cy="3040437"/>
            </a:xfrm>
            <a:prstGeom prst="rect">
              <a:avLst/>
            </a:prstGeom>
          </p:spPr>
        </p:pic>
      </p:grpSp>
    </p:spTree>
    <p:extLst>
      <p:ext uri="{BB962C8B-B14F-4D97-AF65-F5344CB8AC3E}">
        <p14:creationId xmlns:p14="http://schemas.microsoft.com/office/powerpoint/2010/main" val="3608252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B546C2F-F9E8-883E-D08C-7C352EFF68A5}"/>
              </a:ext>
            </a:extLst>
          </p:cNvPr>
          <p:cNvSpPr txBox="1"/>
          <p:nvPr/>
        </p:nvSpPr>
        <p:spPr>
          <a:xfrm>
            <a:off x="2018165" y="516568"/>
            <a:ext cx="8155668" cy="58477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nSpc>
                <a:spcPct val="100000"/>
              </a:lnSpc>
            </a:pPr>
            <a:r>
              <a:rPr lang="lt-LT" sz="3200" b="1" dirty="0">
                <a:solidFill>
                  <a:schemeClr val="accent1"/>
                </a:solidFill>
                <a:latin typeface="Roboto" panose="02000000000000000000" pitchFamily="2" charset="0"/>
                <a:ea typeface="Roboto" panose="02000000000000000000" pitchFamily="2" charset="0"/>
                <a:cs typeface="Open Sans" panose="020B0606030504020204" pitchFamily="34" charset="0"/>
              </a:rPr>
              <a:t>Paraiškos pildymo langas</a:t>
            </a: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pic>
        <p:nvPicPr>
          <p:cNvPr id="6" name="Picture 5">
            <a:extLst>
              <a:ext uri="{FF2B5EF4-FFF2-40B4-BE49-F238E27FC236}">
                <a16:creationId xmlns:a16="http://schemas.microsoft.com/office/drawing/2014/main" id="{6C6BB896-5968-9AB1-91AF-532649D596AE}"/>
              </a:ext>
            </a:extLst>
          </p:cNvPr>
          <p:cNvPicPr>
            <a:picLocks noChangeAspect="1"/>
          </p:cNvPicPr>
          <p:nvPr/>
        </p:nvPicPr>
        <p:blipFill>
          <a:blip r:embed="rId2"/>
          <a:stretch>
            <a:fillRect/>
          </a:stretch>
        </p:blipFill>
        <p:spPr>
          <a:xfrm>
            <a:off x="1590045" y="1197214"/>
            <a:ext cx="9011908" cy="5144218"/>
          </a:xfrm>
          <a:prstGeom prst="rect">
            <a:avLst/>
          </a:prstGeom>
        </p:spPr>
      </p:pic>
    </p:spTree>
    <p:extLst>
      <p:ext uri="{BB962C8B-B14F-4D97-AF65-F5344CB8AC3E}">
        <p14:creationId xmlns:p14="http://schemas.microsoft.com/office/powerpoint/2010/main" val="4123654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9AC39-06D1-B6C9-F693-E92B644525E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8FC7FF3-BD18-869A-704D-92F36D0171F5}"/>
              </a:ext>
            </a:extLst>
          </p:cNvPr>
          <p:cNvPicPr>
            <a:picLocks noChangeAspect="1"/>
          </p:cNvPicPr>
          <p:nvPr/>
        </p:nvPicPr>
        <p:blipFill>
          <a:blip r:embed="rId2"/>
          <a:stretch>
            <a:fillRect/>
          </a:stretch>
        </p:blipFill>
        <p:spPr>
          <a:xfrm>
            <a:off x="1216675" y="310645"/>
            <a:ext cx="9281991" cy="5977804"/>
          </a:xfrm>
          <a:prstGeom prst="rect">
            <a:avLst/>
          </a:prstGeom>
        </p:spPr>
      </p:pic>
    </p:spTree>
    <p:extLst>
      <p:ext uri="{BB962C8B-B14F-4D97-AF65-F5344CB8AC3E}">
        <p14:creationId xmlns:p14="http://schemas.microsoft.com/office/powerpoint/2010/main" val="2497499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68865-7917-CDB9-8F94-A32B1DA4F36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AC5B352-92F3-00D9-32B8-ADC5A1FB35B1}"/>
              </a:ext>
            </a:extLst>
          </p:cNvPr>
          <p:cNvPicPr>
            <a:picLocks noChangeAspect="1"/>
          </p:cNvPicPr>
          <p:nvPr/>
        </p:nvPicPr>
        <p:blipFill>
          <a:blip r:embed="rId2"/>
          <a:stretch>
            <a:fillRect/>
          </a:stretch>
        </p:blipFill>
        <p:spPr>
          <a:xfrm>
            <a:off x="1045007" y="520284"/>
            <a:ext cx="9826776" cy="5287849"/>
          </a:xfrm>
          <a:prstGeom prst="rect">
            <a:avLst/>
          </a:prstGeom>
        </p:spPr>
      </p:pic>
    </p:spTree>
    <p:extLst>
      <p:ext uri="{BB962C8B-B14F-4D97-AF65-F5344CB8AC3E}">
        <p14:creationId xmlns:p14="http://schemas.microsoft.com/office/powerpoint/2010/main" val="3418984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B0ADE-6A3E-4DEC-CB45-B4C416875CD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8F50DFD-CB04-958B-6CFB-B2CD96D15CEC}"/>
              </a:ext>
            </a:extLst>
          </p:cNvPr>
          <p:cNvPicPr>
            <a:picLocks noChangeAspect="1"/>
          </p:cNvPicPr>
          <p:nvPr/>
        </p:nvPicPr>
        <p:blipFill>
          <a:blip r:embed="rId2"/>
          <a:stretch>
            <a:fillRect/>
          </a:stretch>
        </p:blipFill>
        <p:spPr>
          <a:xfrm>
            <a:off x="1222698" y="332629"/>
            <a:ext cx="9746603" cy="6034152"/>
          </a:xfrm>
          <a:prstGeom prst="rect">
            <a:avLst/>
          </a:prstGeom>
        </p:spPr>
      </p:pic>
    </p:spTree>
    <p:extLst>
      <p:ext uri="{BB962C8B-B14F-4D97-AF65-F5344CB8AC3E}">
        <p14:creationId xmlns:p14="http://schemas.microsoft.com/office/powerpoint/2010/main" val="2981500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C74986E-135C-4B81-819C-B902E68DF38A}"/>
              </a:ext>
            </a:extLst>
          </p:cNvPr>
          <p:cNvSpPr txBox="1"/>
          <p:nvPr/>
        </p:nvSpPr>
        <p:spPr>
          <a:xfrm>
            <a:off x="742115" y="3572685"/>
            <a:ext cx="3378929" cy="365228"/>
          </a:xfrm>
          <a:prstGeom prst="rect">
            <a:avLst/>
          </a:prstGeom>
          <a:noFill/>
        </p:spPr>
        <p:txBody>
          <a:bodyPr wrap="square" lIns="91440" tIns="45720" rIns="91440" bIns="45720" rtlCol="0" anchor="t">
            <a:spAutoFit/>
          </a:bodyPr>
          <a:lstStyle/>
          <a:p>
            <a:pPr>
              <a:lnSpc>
                <a:spcPct val="120000"/>
              </a:lnSpc>
            </a:pPr>
            <a:endParaRPr lang="en-US" sz="1600" dirty="0">
              <a:gradFill>
                <a:gsLst>
                  <a:gs pos="0">
                    <a:schemeClr val="accent1"/>
                  </a:gs>
                  <a:gs pos="100000">
                    <a:schemeClr val="accent2"/>
                  </a:gs>
                </a:gsLst>
                <a:lin ang="10800000" scaled="1"/>
              </a:gradFill>
              <a:latin typeface="Roboto Medium" panose="02000000000000000000" pitchFamily="2" charset="0"/>
              <a:ea typeface="Roboto Medium"/>
            </a:endParaRPr>
          </a:p>
        </p:txBody>
      </p:sp>
      <p:sp>
        <p:nvSpPr>
          <p:cNvPr id="7" name="Rectangle 6">
            <a:extLst>
              <a:ext uri="{FF2B5EF4-FFF2-40B4-BE49-F238E27FC236}">
                <a16:creationId xmlns:a16="http://schemas.microsoft.com/office/drawing/2014/main" id="{FD4C2388-E8DE-45F6-8E36-E4DC50CA89CE}"/>
              </a:ext>
            </a:extLst>
          </p:cNvPr>
          <p:cNvSpPr/>
          <p:nvPr/>
        </p:nvSpPr>
        <p:spPr>
          <a:xfrm>
            <a:off x="742115" y="3999501"/>
            <a:ext cx="3749203" cy="310854"/>
          </a:xfrm>
          <a:prstGeom prst="rect">
            <a:avLst/>
          </a:prstGeom>
        </p:spPr>
        <p:txBody>
          <a:bodyPr wrap="square" lIns="91440" tIns="45720" rIns="91440" bIns="45720" anchor="t">
            <a:spAutoFit/>
          </a:bodyPr>
          <a:lstStyle/>
          <a:p>
            <a:pPr>
              <a:lnSpc>
                <a:spcPct val="130000"/>
              </a:lnSpc>
            </a:pPr>
            <a:endParaRPr lang="en-US" sz="1200" dirty="0">
              <a:solidFill>
                <a:schemeClr val="tx1">
                  <a:lumMod val="65000"/>
                  <a:lumOff val="35000"/>
                </a:schemeClr>
              </a:solidFill>
              <a:latin typeface="Roboto" panose="02000000000000000000" pitchFamily="2" charset="0"/>
              <a:ea typeface="Roboto"/>
              <a:cs typeface="Poppins Light" panose="00000400000000000000" pitchFamily="2" charset="0"/>
            </a:endParaRPr>
          </a:p>
        </p:txBody>
      </p:sp>
      <p:sp>
        <p:nvSpPr>
          <p:cNvPr id="5" name="Rectangle 4">
            <a:extLst>
              <a:ext uri="{FF2B5EF4-FFF2-40B4-BE49-F238E27FC236}">
                <a16:creationId xmlns:a16="http://schemas.microsoft.com/office/drawing/2014/main" id="{0EE9656D-1403-B94F-520C-138897B4BBA6}"/>
              </a:ext>
            </a:extLst>
          </p:cNvPr>
          <p:cNvSpPr/>
          <p:nvPr/>
        </p:nvSpPr>
        <p:spPr>
          <a:xfrm>
            <a:off x="977900" y="3572685"/>
            <a:ext cx="3702956" cy="550920"/>
          </a:xfrm>
          <a:prstGeom prst="rect">
            <a:avLst/>
          </a:prstGeom>
        </p:spPr>
        <p:txBody>
          <a:bodyPr wrap="square">
            <a:spAutoFit/>
          </a:bodyPr>
          <a:lstStyle/>
          <a:p>
            <a:pPr>
              <a:lnSpc>
                <a:spcPct val="130000"/>
              </a:lnSpc>
            </a:pPr>
            <a:r>
              <a:rPr lang="en-US" sz="1200" dirty="0" err="1">
                <a:latin typeface="Roboto" panose="02000000000000000000" pitchFamily="2" charset="0"/>
                <a:ea typeface="Roboto" panose="02000000000000000000" pitchFamily="2" charset="0"/>
                <a:cs typeface="Open Sans" panose="020B0606030504020204" pitchFamily="34" charset="0"/>
              </a:rPr>
              <a:t>Parai</a:t>
            </a:r>
            <a:r>
              <a:rPr lang="lt-LT" sz="1200" dirty="0" err="1">
                <a:latin typeface="Roboto" panose="02000000000000000000" pitchFamily="2" charset="0"/>
                <a:ea typeface="Roboto" panose="02000000000000000000" pitchFamily="2" charset="0"/>
                <a:cs typeface="Open Sans" panose="020B0606030504020204" pitchFamily="34" charset="0"/>
              </a:rPr>
              <a:t>ška</a:t>
            </a:r>
            <a:r>
              <a:rPr lang="lt-LT" sz="1200" dirty="0">
                <a:latin typeface="Roboto" panose="02000000000000000000" pitchFamily="2" charset="0"/>
                <a:ea typeface="Roboto" panose="02000000000000000000" pitchFamily="2" charset="0"/>
                <a:cs typeface="Open Sans" panose="020B0606030504020204" pitchFamily="34" charset="0"/>
              </a:rPr>
              <a:t> automatiškai neišsisaugo. Paraiška išsaugoma paspaudžiant žalią mygtuką „Išsaugoti“.</a:t>
            </a:r>
            <a:endParaRPr lang="en-US" sz="1200" dirty="0">
              <a:latin typeface="Roboto" panose="02000000000000000000" pitchFamily="2" charset="0"/>
              <a:ea typeface="Roboto" panose="02000000000000000000" pitchFamily="2" charset="0"/>
              <a:cs typeface="Open Sans" panose="020B0606030504020204" pitchFamily="34" charset="0"/>
            </a:endParaRPr>
          </a:p>
        </p:txBody>
      </p:sp>
      <p:sp>
        <p:nvSpPr>
          <p:cNvPr id="8" name="Rectangle 5">
            <a:extLst>
              <a:ext uri="{FF2B5EF4-FFF2-40B4-BE49-F238E27FC236}">
                <a16:creationId xmlns:a16="http://schemas.microsoft.com/office/drawing/2014/main" id="{1F7B4EBA-622B-508A-8C03-2127744C774E}"/>
              </a:ext>
            </a:extLst>
          </p:cNvPr>
          <p:cNvSpPr/>
          <p:nvPr/>
        </p:nvSpPr>
        <p:spPr>
          <a:xfrm>
            <a:off x="977900" y="1914087"/>
            <a:ext cx="3702956" cy="1569660"/>
          </a:xfrm>
          <a:prstGeom prst="rect">
            <a:avLst/>
          </a:prstGeom>
        </p:spPr>
        <p:txBody>
          <a:bodyPr wrap="square">
            <a:spAutoFit/>
          </a:bodyPr>
          <a:lstStyle/>
          <a:p>
            <a:r>
              <a:rPr lang="lt-LT"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Nepamirškite išsaugoti paraiškos</a:t>
            </a:r>
            <a:r>
              <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a:t>
            </a:r>
          </a:p>
        </p:txBody>
      </p:sp>
      <p:sp>
        <p:nvSpPr>
          <p:cNvPr id="2" name="TextBox 1">
            <a:extLst>
              <a:ext uri="{FF2B5EF4-FFF2-40B4-BE49-F238E27FC236}">
                <a16:creationId xmlns:a16="http://schemas.microsoft.com/office/drawing/2014/main" id="{E5A61B83-44AC-2414-2103-468611405FC5}"/>
              </a:ext>
            </a:extLst>
          </p:cNvPr>
          <p:cNvSpPr txBox="1"/>
          <p:nvPr/>
        </p:nvSpPr>
        <p:spPr>
          <a:xfrm>
            <a:off x="6510762" y="2093381"/>
            <a:ext cx="4613691" cy="2308324"/>
          </a:xfrm>
          <a:prstGeom prst="rect">
            <a:avLst/>
          </a:prstGeom>
          <a:noFill/>
        </p:spPr>
        <p:txBody>
          <a:bodyPr wrap="square" rtlCol="0">
            <a:spAutoFit/>
          </a:bodyPr>
          <a:lstStyle/>
          <a:p>
            <a:pPr algn="ctr"/>
            <a:r>
              <a:rPr lang="lt-LT" sz="1600" b="1" dirty="0">
                <a:solidFill>
                  <a:schemeClr val="accent2"/>
                </a:solidFill>
              </a:rPr>
              <a:t>Pildymo instrukcija:</a:t>
            </a:r>
          </a:p>
          <a:p>
            <a:pPr algn="ctr"/>
            <a:r>
              <a:rPr lang="pt-BR" sz="1600" dirty="0">
                <a:hlinkClick r:id="rId2">
                  <a:extLst>
                    <a:ext uri="{A12FA001-AC4F-418D-AE19-62706E023703}">
                      <ahyp:hlinkClr xmlns:ahyp="http://schemas.microsoft.com/office/drawing/2018/hyperlinkcolor" val="tx"/>
                    </a:ext>
                  </a:extLst>
                </a:hlinkClick>
              </a:rPr>
              <a:t>PRISIJUNGIMO PRIE SISTEMOS IR PARAISKOS PILDYMO INSTRUKCIJA2025.pdf</a:t>
            </a:r>
            <a:r>
              <a:rPr lang="lt-LT" sz="1600" dirty="0"/>
              <a:t> </a:t>
            </a:r>
          </a:p>
          <a:p>
            <a:pPr algn="ctr"/>
            <a:endParaRPr lang="lt-LT" sz="1600" b="1" dirty="0">
              <a:solidFill>
                <a:schemeClr val="accent2"/>
              </a:solidFill>
            </a:endParaRPr>
          </a:p>
          <a:p>
            <a:pPr algn="ctr"/>
            <a:r>
              <a:rPr lang="lt-LT" sz="1600" b="1" dirty="0">
                <a:solidFill>
                  <a:srgbClr val="0500E0"/>
                </a:solidFill>
              </a:rPr>
              <a:t>Paraiškos pildymas: </a:t>
            </a:r>
            <a:r>
              <a:rPr lang="lt-LT" sz="1600" dirty="0">
                <a:hlinkClick r:id="rId3">
                  <a:extLst>
                    <a:ext uri="{A12FA001-AC4F-418D-AE19-62706E023703}">
                      <ahyp:hlinkClr xmlns:ahyp="http://schemas.microsoft.com/office/drawing/2018/hyperlinkcolor" val="tx"/>
                    </a:ext>
                  </a:extLst>
                </a:hlinkClick>
              </a:rPr>
              <a:t>https://www.youtube.com/watch?v=ZtOLg5WZsyY</a:t>
            </a:r>
            <a:endParaRPr lang="lt-LT" sz="1600" dirty="0"/>
          </a:p>
          <a:p>
            <a:pPr algn="ctr"/>
            <a:endParaRPr lang="lt-LT" sz="1600" dirty="0">
              <a:solidFill>
                <a:srgbClr val="0500E0"/>
              </a:solidFill>
            </a:endParaRPr>
          </a:p>
          <a:p>
            <a:pPr algn="ctr"/>
            <a:r>
              <a:rPr lang="lt-LT" sz="1600" b="1" dirty="0">
                <a:solidFill>
                  <a:srgbClr val="0500E0"/>
                </a:solidFill>
              </a:rPr>
              <a:t>Sąmatos pildymas: </a:t>
            </a:r>
            <a:r>
              <a:rPr lang="lt-LT" sz="1600" dirty="0">
                <a:hlinkClick r:id="rId4">
                  <a:extLst>
                    <a:ext uri="{A12FA001-AC4F-418D-AE19-62706E023703}">
                      <ahyp:hlinkClr xmlns:ahyp="http://schemas.microsoft.com/office/drawing/2018/hyperlinkcolor" val="tx"/>
                    </a:ext>
                  </a:extLst>
                </a:hlinkClick>
              </a:rPr>
              <a:t>https://www.youtube.com/watch?v=ZsNnM0A0apk</a:t>
            </a:r>
            <a:r>
              <a:rPr lang="lt-LT" sz="1600" dirty="0"/>
              <a:t> </a:t>
            </a:r>
            <a:endParaRPr lang="en-GB" sz="1600" dirty="0"/>
          </a:p>
        </p:txBody>
      </p:sp>
    </p:spTree>
    <p:extLst>
      <p:ext uri="{BB962C8B-B14F-4D97-AF65-F5344CB8AC3E}">
        <p14:creationId xmlns:p14="http://schemas.microsoft.com/office/powerpoint/2010/main" val="4190995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Rectangle 319">
            <a:extLst>
              <a:ext uri="{FF2B5EF4-FFF2-40B4-BE49-F238E27FC236}">
                <a16:creationId xmlns:a16="http://schemas.microsoft.com/office/drawing/2014/main" id="{B7F7EF2C-D18C-45BF-A3C4-9BE46412982A}"/>
              </a:ext>
            </a:extLst>
          </p:cNvPr>
          <p:cNvSpPr/>
          <p:nvPr/>
        </p:nvSpPr>
        <p:spPr>
          <a:xfrm>
            <a:off x="2218413" y="2532440"/>
            <a:ext cx="7898609" cy="2308324"/>
          </a:xfrm>
          <a:prstGeom prst="rect">
            <a:avLst/>
          </a:prstGeom>
        </p:spPr>
        <p:txBody>
          <a:bodyPr wrap="square">
            <a:spAutoFit/>
          </a:bodyPr>
          <a:lstStyle/>
          <a:p>
            <a:pPr algn="ctr"/>
            <a:r>
              <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rPr>
              <a:t>ATRANKOS KONKURSO NUOSTATAI</a:t>
            </a:r>
          </a:p>
          <a:p>
            <a:pPr algn="ctr"/>
            <a:endPar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922845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5A72CD6-DD76-CB42-84B2-DDF5ABCBE5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9121334">
            <a:off x="8114238" y="1397188"/>
            <a:ext cx="3319272" cy="3983126"/>
          </a:xfrm>
          <a:prstGeom prst="rect">
            <a:avLst/>
          </a:prstGeom>
        </p:spPr>
      </p:pic>
      <p:sp>
        <p:nvSpPr>
          <p:cNvPr id="2" name="Rectangle 1">
            <a:extLst>
              <a:ext uri="{FF2B5EF4-FFF2-40B4-BE49-F238E27FC236}">
                <a16:creationId xmlns:a16="http://schemas.microsoft.com/office/drawing/2014/main" id="{37A65A9F-3E4D-44BE-A762-D6EDDE7EAE19}"/>
              </a:ext>
            </a:extLst>
          </p:cNvPr>
          <p:cNvSpPr/>
          <p:nvPr/>
        </p:nvSpPr>
        <p:spPr>
          <a:xfrm>
            <a:off x="1333500" y="2097974"/>
            <a:ext cx="5097794" cy="584775"/>
          </a:xfrm>
          <a:prstGeom prst="rect">
            <a:avLst/>
          </a:prstGeom>
        </p:spPr>
        <p:txBody>
          <a:bodyPr wrap="square">
            <a:spAutoFit/>
          </a:bodyPr>
          <a:lstStyle/>
          <a:p>
            <a:r>
              <a:rPr lang="lt-LT"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ATRANKOS TIKSLAS</a:t>
            </a:r>
            <a:r>
              <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 </a:t>
            </a:r>
          </a:p>
        </p:txBody>
      </p:sp>
      <p:sp>
        <p:nvSpPr>
          <p:cNvPr id="4" name="Rectangle 3">
            <a:extLst>
              <a:ext uri="{FF2B5EF4-FFF2-40B4-BE49-F238E27FC236}">
                <a16:creationId xmlns:a16="http://schemas.microsoft.com/office/drawing/2014/main" id="{9A33459A-B157-4BA3-875F-A51EA45AF45C}"/>
              </a:ext>
            </a:extLst>
          </p:cNvPr>
          <p:cNvSpPr/>
          <p:nvPr/>
        </p:nvSpPr>
        <p:spPr>
          <a:xfrm>
            <a:off x="1333500" y="3073838"/>
            <a:ext cx="7011509" cy="1352293"/>
          </a:xfrm>
          <a:prstGeom prst="rect">
            <a:avLst/>
          </a:prstGeom>
        </p:spPr>
        <p:txBody>
          <a:bodyPr wrap="square">
            <a:spAutoFit/>
          </a:bodyPr>
          <a:lstStyle/>
          <a:p>
            <a:pPr algn="just">
              <a:lnSpc>
                <a:spcPts val="2500"/>
              </a:lnSpc>
              <a:buClrTx/>
              <a:buFontTx/>
              <a:buNone/>
            </a:pPr>
            <a:r>
              <a:rPr lang="lt-LT" b="1" dirty="0"/>
              <a:t>atrinkti ir finansuoti jaunimo ir su jaunimu dirbančių organizacijų projektus, skirtus plėtoti darbą su jaunimu mokyklose, ypatingą dėmesį skiriant atskirtį savo aplinkoje patiriantiems ir mažiau galimybių turintiems jauniems žmonėms.</a:t>
            </a:r>
            <a:r>
              <a:rPr lang="lt-LT" dirty="0"/>
              <a:t>​</a:t>
            </a:r>
            <a:endParaRPr lang="lt-LT" altLang="en-US" sz="1800" b="1"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19" name="Rectangle 18">
            <a:extLst>
              <a:ext uri="{FF2B5EF4-FFF2-40B4-BE49-F238E27FC236}">
                <a16:creationId xmlns:a16="http://schemas.microsoft.com/office/drawing/2014/main" id="{F286E854-B1E4-4E94-A154-14294BF51AB2}"/>
              </a:ext>
            </a:extLst>
          </p:cNvPr>
          <p:cNvSpPr/>
          <p:nvPr/>
        </p:nvSpPr>
        <p:spPr>
          <a:xfrm>
            <a:off x="7457819" y="4935839"/>
            <a:ext cx="672721" cy="523220"/>
          </a:xfrm>
          <a:prstGeom prst="rect">
            <a:avLst/>
          </a:prstGeom>
        </p:spPr>
        <p:txBody>
          <a:bodyPr wrap="square">
            <a:spAutoFit/>
          </a:bodyPr>
          <a:lstStyle/>
          <a:p>
            <a:pPr algn="ctr"/>
            <a:endParaRPr lang="en-US" sz="2800" b="1" dirty="0">
              <a:solidFill>
                <a:schemeClr val="accent2"/>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4153155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18DC32CC-C0C5-420F-9DA8-FC61C0520272}"/>
              </a:ext>
            </a:extLst>
          </p:cNvPr>
          <p:cNvSpPr/>
          <p:nvPr/>
        </p:nvSpPr>
        <p:spPr>
          <a:xfrm>
            <a:off x="6966988" y="3262479"/>
            <a:ext cx="4644441" cy="907428"/>
          </a:xfrm>
          <a:prstGeom prst="rect">
            <a:avLst/>
          </a:prstGeom>
        </p:spPr>
        <p:txBody>
          <a:bodyPr wrap="square">
            <a:spAutoFit/>
          </a:bodyPr>
          <a:lstStyle/>
          <a:p>
            <a:pPr>
              <a:lnSpc>
                <a:spcPct val="130000"/>
              </a:lnSpc>
            </a:pPr>
            <a:r>
              <a:rPr lang="lt-LT" sz="1400" dirty="0">
                <a:latin typeface="Roboto" panose="02000000000000000000" pitchFamily="2" charset="0"/>
                <a:ea typeface="Roboto" panose="02000000000000000000" pitchFamily="2" charset="0"/>
                <a:cs typeface="Open Sans" panose="020B0606030504020204" pitchFamily="34" charset="0"/>
              </a:rPr>
              <a:t>Projekto vykdymo laikotarpis bei tinkamomis finansuoti laikomos išlaidos, patirtos ir apmokėtos </a:t>
            </a:r>
            <a:r>
              <a:rPr lang="it-I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nuo 202</a:t>
            </a:r>
            <a:r>
              <a:rPr lang="lt-L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7</a:t>
            </a:r>
            <a:r>
              <a:rPr lang="it-I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 m. </a:t>
            </a:r>
            <a:r>
              <a:rPr lang="lt-L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sausio</a:t>
            </a:r>
            <a:r>
              <a:rPr lang="it-I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 1 d. iki 202</a:t>
            </a:r>
            <a:r>
              <a:rPr lang="lt-L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7</a:t>
            </a:r>
            <a:r>
              <a:rPr lang="it-I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 m. </a:t>
            </a:r>
            <a:r>
              <a:rPr lang="lt-L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gruodžio</a:t>
            </a:r>
            <a:r>
              <a:rPr lang="it-IT" sz="1400" b="1" i="0" dirty="0">
                <a:solidFill>
                  <a:srgbClr val="000000"/>
                </a:solidFill>
                <a:effectLst/>
                <a:latin typeface="Roboto" panose="02000000000000000000" pitchFamily="2" charset="0"/>
                <a:ea typeface="Roboto" panose="02000000000000000000" pitchFamily="2" charset="0"/>
                <a:cs typeface="Roboto" panose="02000000000000000000" pitchFamily="2" charset="0"/>
              </a:rPr>
              <a:t> 31 d.</a:t>
            </a:r>
            <a:endParaRPr lang="lt-LT" sz="1400" b="1" dirty="0">
              <a:latin typeface="Roboto" panose="02000000000000000000" pitchFamily="2" charset="0"/>
              <a:ea typeface="Roboto" panose="02000000000000000000" pitchFamily="2" charset="0"/>
              <a:cs typeface="Roboto" panose="02000000000000000000" pitchFamily="2" charset="0"/>
            </a:endParaRPr>
          </a:p>
        </p:txBody>
      </p:sp>
      <p:sp>
        <p:nvSpPr>
          <p:cNvPr id="60" name="Rectangle 59">
            <a:extLst>
              <a:ext uri="{FF2B5EF4-FFF2-40B4-BE49-F238E27FC236}">
                <a16:creationId xmlns:a16="http://schemas.microsoft.com/office/drawing/2014/main" id="{31F91E5E-5FBF-4618-A24E-CC11F82EC9D7}"/>
              </a:ext>
            </a:extLst>
          </p:cNvPr>
          <p:cNvSpPr/>
          <p:nvPr/>
        </p:nvSpPr>
        <p:spPr>
          <a:xfrm>
            <a:off x="6966988" y="1955362"/>
            <a:ext cx="4109984" cy="1077218"/>
          </a:xfrm>
          <a:prstGeom prst="rect">
            <a:avLst/>
          </a:prstGeom>
        </p:spPr>
        <p:txBody>
          <a:bodyPr wrap="square">
            <a:spAutoFit/>
          </a:bodyPr>
          <a:lstStyle/>
          <a:p>
            <a:r>
              <a:rPr lang="lt-LT"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Projekto vykdymo laikotarpis</a:t>
            </a: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sp>
        <p:nvSpPr>
          <p:cNvPr id="52" name="Rectangle 51">
            <a:extLst>
              <a:ext uri="{FF2B5EF4-FFF2-40B4-BE49-F238E27FC236}">
                <a16:creationId xmlns:a16="http://schemas.microsoft.com/office/drawing/2014/main" id="{2C3C0CB1-F8A9-42B4-9E94-151C1D23BD0F}"/>
              </a:ext>
            </a:extLst>
          </p:cNvPr>
          <p:cNvSpPr/>
          <p:nvPr/>
        </p:nvSpPr>
        <p:spPr>
          <a:xfrm>
            <a:off x="4463191" y="4778179"/>
            <a:ext cx="521771" cy="400110"/>
          </a:xfrm>
          <a:prstGeom prst="rect">
            <a:avLst/>
          </a:prstGeom>
        </p:spPr>
        <p:txBody>
          <a:bodyPr wrap="square">
            <a:spAutoFit/>
          </a:bodyPr>
          <a:lstStyle/>
          <a:p>
            <a:pPr algn="ctr"/>
            <a:r>
              <a:rPr lang="en-US" sz="2000" b="1" dirty="0">
                <a:solidFill>
                  <a:schemeClr val="bg1"/>
                </a:solidFill>
                <a:latin typeface="Roboto" panose="02000000000000000000" pitchFamily="2" charset="0"/>
                <a:ea typeface="Roboto" panose="02000000000000000000" pitchFamily="2" charset="0"/>
                <a:cs typeface="Open Sans" panose="020B0606030504020204" pitchFamily="34" charset="0"/>
              </a:rPr>
              <a:t>¢</a:t>
            </a:r>
          </a:p>
        </p:txBody>
      </p:sp>
      <p:sp>
        <p:nvSpPr>
          <p:cNvPr id="55" name="Rectangle 54">
            <a:extLst>
              <a:ext uri="{FF2B5EF4-FFF2-40B4-BE49-F238E27FC236}">
                <a16:creationId xmlns:a16="http://schemas.microsoft.com/office/drawing/2014/main" id="{5B5A7B3F-8716-4A14-B641-557A3478767C}"/>
              </a:ext>
            </a:extLst>
          </p:cNvPr>
          <p:cNvSpPr/>
          <p:nvPr/>
        </p:nvSpPr>
        <p:spPr>
          <a:xfrm>
            <a:off x="5255891" y="4058082"/>
            <a:ext cx="459420" cy="369332"/>
          </a:xfrm>
          <a:prstGeom prst="rect">
            <a:avLst/>
          </a:prstGeom>
        </p:spPr>
        <p:txBody>
          <a:bodyPr wrap="square">
            <a:spAutoFit/>
          </a:bodyPr>
          <a:lstStyle/>
          <a:p>
            <a:pPr algn="ctr"/>
            <a:r>
              <a:rPr lang="en-US" b="1" dirty="0">
                <a:solidFill>
                  <a:schemeClr val="bg1"/>
                </a:solidFill>
                <a:latin typeface="Roboto" panose="02000000000000000000" pitchFamily="2" charset="0"/>
                <a:ea typeface="Roboto" panose="02000000000000000000" pitchFamily="2" charset="0"/>
                <a:cs typeface="Open Sans" panose="020B0606030504020204" pitchFamily="34" charset="0"/>
              </a:rPr>
              <a:t>¥</a:t>
            </a:r>
          </a:p>
        </p:txBody>
      </p:sp>
      <p:pic>
        <p:nvPicPr>
          <p:cNvPr id="37" name="Graphic 36">
            <a:extLst>
              <a:ext uri="{FF2B5EF4-FFF2-40B4-BE49-F238E27FC236}">
                <a16:creationId xmlns:a16="http://schemas.microsoft.com/office/drawing/2014/main" id="{A71E5B30-BF50-3644-9317-9D27F589F5B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5754723">
            <a:off x="1120664" y="428033"/>
            <a:ext cx="4123865" cy="5209093"/>
          </a:xfrm>
          <a:prstGeom prst="rect">
            <a:avLst/>
          </a:prstGeom>
        </p:spPr>
      </p:pic>
    </p:spTree>
    <p:extLst>
      <p:ext uri="{BB962C8B-B14F-4D97-AF65-F5344CB8AC3E}">
        <p14:creationId xmlns:p14="http://schemas.microsoft.com/office/powerpoint/2010/main" val="2981824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5A72CD6-DD76-CB42-84B2-DDF5ABCBE5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8422604">
            <a:off x="8505005" y="532882"/>
            <a:ext cx="3319272" cy="3983126"/>
          </a:xfrm>
          <a:prstGeom prst="rect">
            <a:avLst/>
          </a:prstGeom>
        </p:spPr>
      </p:pic>
      <p:sp>
        <p:nvSpPr>
          <p:cNvPr id="2" name="Rectangle 1">
            <a:extLst>
              <a:ext uri="{FF2B5EF4-FFF2-40B4-BE49-F238E27FC236}">
                <a16:creationId xmlns:a16="http://schemas.microsoft.com/office/drawing/2014/main" id="{37A65A9F-3E4D-44BE-A762-D6EDDE7EAE19}"/>
              </a:ext>
            </a:extLst>
          </p:cNvPr>
          <p:cNvSpPr/>
          <p:nvPr/>
        </p:nvSpPr>
        <p:spPr>
          <a:xfrm>
            <a:off x="1317531" y="970819"/>
            <a:ext cx="6797039" cy="584775"/>
          </a:xfrm>
          <a:prstGeom prst="rect">
            <a:avLst/>
          </a:prstGeom>
        </p:spPr>
        <p:txBody>
          <a:bodyPr wrap="square">
            <a:spAutoFit/>
          </a:bodyPr>
          <a:lstStyle/>
          <a:p>
            <a:r>
              <a:rPr lang="lt-LT" sz="3200" b="1" dirty="0">
                <a:solidFill>
                  <a:srgbClr val="0500E0"/>
                </a:solidFill>
                <a:latin typeface="Roboto" panose="02000000000000000000" pitchFamily="2" charset="0"/>
                <a:ea typeface="Roboto" panose="02000000000000000000" pitchFamily="2" charset="0"/>
                <a:cs typeface="Open Sans" panose="020B0606030504020204" pitchFamily="34" charset="0"/>
              </a:rPr>
              <a:t>KONKURSO FINANSAVIMAS</a:t>
            </a:r>
            <a:endParaRPr lang="en-US" sz="3200" b="1" dirty="0">
              <a:solidFill>
                <a:srgbClr val="0500E0"/>
              </a:solidFill>
              <a:latin typeface="Roboto" panose="02000000000000000000" pitchFamily="2" charset="0"/>
              <a:ea typeface="Roboto" panose="02000000000000000000" pitchFamily="2" charset="0"/>
              <a:cs typeface="Open Sans" panose="020B0606030504020204" pitchFamily="34" charset="0"/>
            </a:endParaRPr>
          </a:p>
        </p:txBody>
      </p:sp>
      <p:sp>
        <p:nvSpPr>
          <p:cNvPr id="4" name="Rectangle 3">
            <a:extLst>
              <a:ext uri="{FF2B5EF4-FFF2-40B4-BE49-F238E27FC236}">
                <a16:creationId xmlns:a16="http://schemas.microsoft.com/office/drawing/2014/main" id="{9A33459A-B157-4BA3-875F-A51EA45AF45C}"/>
              </a:ext>
            </a:extLst>
          </p:cNvPr>
          <p:cNvSpPr/>
          <p:nvPr/>
        </p:nvSpPr>
        <p:spPr>
          <a:xfrm>
            <a:off x="1317531" y="1993992"/>
            <a:ext cx="7591578" cy="1490152"/>
          </a:xfrm>
          <a:prstGeom prst="rect">
            <a:avLst/>
          </a:prstGeom>
        </p:spPr>
        <p:txBody>
          <a:bodyPr wrap="square">
            <a:spAutoFit/>
          </a:bodyPr>
          <a:lstStyle/>
          <a:p>
            <a:pPr marL="0" marR="0" algn="just">
              <a:lnSpc>
                <a:spcPts val="2200"/>
              </a:lnSpc>
              <a:spcBef>
                <a:spcPts val="0"/>
              </a:spcBef>
              <a:spcAft>
                <a:spcPts val="0"/>
              </a:spcAft>
            </a:pPr>
            <a:r>
              <a:rPr lang="lt-LT" dirty="0">
                <a:solidFill>
                  <a:srgbClr val="000000"/>
                </a:solidFill>
                <a:latin typeface="Roboto" panose="02000000000000000000" pitchFamily="2" charset="0"/>
                <a:ea typeface="Roboto" panose="02000000000000000000" pitchFamily="2" charset="0"/>
                <a:cs typeface="Roboto" panose="02000000000000000000" pitchFamily="2" charset="0"/>
              </a:rPr>
              <a:t>Konkursui numatyta skirti valstybės biudžeto lėšų suma </a:t>
            </a:r>
            <a:r>
              <a:rPr lang="lt-LT" b="1" dirty="0">
                <a:solidFill>
                  <a:srgbClr val="000000"/>
                </a:solidFill>
                <a:latin typeface="Roboto" panose="02000000000000000000" pitchFamily="2" charset="0"/>
                <a:ea typeface="Roboto" panose="02000000000000000000" pitchFamily="2" charset="0"/>
                <a:cs typeface="Roboto" panose="02000000000000000000" pitchFamily="2" charset="0"/>
              </a:rPr>
              <a:t>– 132 000 Eur</a:t>
            </a:r>
          </a:p>
          <a:p>
            <a:pPr marL="0" marR="0" algn="just">
              <a:lnSpc>
                <a:spcPts val="2200"/>
              </a:lnSpc>
              <a:spcBef>
                <a:spcPts val="0"/>
              </a:spcBef>
              <a:spcAft>
                <a:spcPts val="0"/>
              </a:spcAft>
            </a:pPr>
            <a:endParaRPr lang="lt-LT"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marL="0" marR="0" algn="just">
              <a:lnSpc>
                <a:spcPts val="2200"/>
              </a:lnSpc>
              <a:spcBef>
                <a:spcPts val="0"/>
              </a:spcBef>
              <a:spcAft>
                <a:spcPts val="0"/>
              </a:spcAft>
            </a:pPr>
            <a:r>
              <a:rPr lang="lt-LT" b="1" dirty="0">
                <a:solidFill>
                  <a:srgbClr val="000000"/>
                </a:solidFill>
                <a:latin typeface="Roboto" panose="02000000000000000000" pitchFamily="2" charset="0"/>
                <a:ea typeface="Roboto" panose="02000000000000000000" pitchFamily="2" charset="0"/>
                <a:cs typeface="Roboto" panose="02000000000000000000" pitchFamily="2" charset="0"/>
              </a:rPr>
              <a:t>Didžiausia </a:t>
            </a:r>
            <a:r>
              <a:rPr lang="lt-LT" dirty="0">
                <a:solidFill>
                  <a:srgbClr val="000000"/>
                </a:solidFill>
                <a:latin typeface="Roboto" panose="02000000000000000000" pitchFamily="2" charset="0"/>
                <a:ea typeface="Roboto" panose="02000000000000000000" pitchFamily="2" charset="0"/>
                <a:cs typeface="Roboto" panose="02000000000000000000" pitchFamily="2" charset="0"/>
              </a:rPr>
              <a:t>vienam projektui galima skirti suma </a:t>
            </a:r>
            <a:r>
              <a:rPr lang="lt-LT" b="1" dirty="0">
                <a:solidFill>
                  <a:srgbClr val="000000"/>
                </a:solidFill>
                <a:latin typeface="Roboto" panose="02000000000000000000" pitchFamily="2" charset="0"/>
                <a:ea typeface="Roboto" panose="02000000000000000000" pitchFamily="2" charset="0"/>
                <a:cs typeface="Roboto" panose="02000000000000000000" pitchFamily="2" charset="0"/>
              </a:rPr>
              <a:t>– 18 000 eurų. </a:t>
            </a:r>
            <a:endParaRPr lang="en-US" b="1" dirty="0">
              <a:solidFill>
                <a:srgbClr val="000000"/>
              </a:solidFill>
              <a:latin typeface="Roboto" panose="02000000000000000000" pitchFamily="2" charset="0"/>
              <a:ea typeface="Roboto" panose="02000000000000000000" pitchFamily="2" charset="0"/>
              <a:cs typeface="Roboto" panose="02000000000000000000" pitchFamily="2" charset="0"/>
            </a:endParaRPr>
          </a:p>
          <a:p>
            <a:pPr marL="0" marR="0" algn="just">
              <a:lnSpc>
                <a:spcPts val="2200"/>
              </a:lnSpc>
              <a:spcBef>
                <a:spcPts val="0"/>
              </a:spcBef>
              <a:spcAft>
                <a:spcPts val="0"/>
              </a:spcAft>
            </a:pPr>
            <a:r>
              <a:rPr lang="lt-LT" b="1" dirty="0">
                <a:solidFill>
                  <a:srgbClr val="000000"/>
                </a:solidFill>
                <a:latin typeface="Roboto" panose="02000000000000000000" pitchFamily="2" charset="0"/>
                <a:ea typeface="Roboto" panose="02000000000000000000" pitchFamily="2" charset="0"/>
                <a:cs typeface="Roboto" panose="02000000000000000000" pitchFamily="2" charset="0"/>
              </a:rPr>
              <a:t>Mažiausia </a:t>
            </a:r>
            <a:r>
              <a:rPr lang="lt-LT" dirty="0">
                <a:solidFill>
                  <a:srgbClr val="000000"/>
                </a:solidFill>
                <a:latin typeface="Roboto" panose="02000000000000000000" pitchFamily="2" charset="0"/>
                <a:ea typeface="Roboto" panose="02000000000000000000" pitchFamily="2" charset="0"/>
                <a:cs typeface="Roboto" panose="02000000000000000000" pitchFamily="2" charset="0"/>
              </a:rPr>
              <a:t>vienam projektui galima skirti lėšų suma </a:t>
            </a:r>
            <a:r>
              <a:rPr lang="lt-LT" b="1" dirty="0">
                <a:solidFill>
                  <a:srgbClr val="000000"/>
                </a:solidFill>
                <a:latin typeface="Roboto" panose="02000000000000000000" pitchFamily="2" charset="0"/>
                <a:ea typeface="Roboto" panose="02000000000000000000" pitchFamily="2" charset="0"/>
                <a:cs typeface="Roboto" panose="02000000000000000000" pitchFamily="2" charset="0"/>
              </a:rPr>
              <a:t>– 8 000 eurų. </a:t>
            </a:r>
          </a:p>
          <a:p>
            <a:pPr marL="0" marR="0" algn="just">
              <a:lnSpc>
                <a:spcPts val="2200"/>
              </a:lnSpc>
              <a:spcBef>
                <a:spcPts val="0"/>
              </a:spcBef>
              <a:spcAft>
                <a:spcPts val="0"/>
              </a:spcAft>
            </a:pPr>
            <a:endParaRPr lang="lt-LT" sz="1800" b="0" i="0"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p:txBody>
      </p:sp>
      <p:sp>
        <p:nvSpPr>
          <p:cNvPr id="19" name="Rectangle 18">
            <a:extLst>
              <a:ext uri="{FF2B5EF4-FFF2-40B4-BE49-F238E27FC236}">
                <a16:creationId xmlns:a16="http://schemas.microsoft.com/office/drawing/2014/main" id="{F286E854-B1E4-4E94-A154-14294BF51AB2}"/>
              </a:ext>
            </a:extLst>
          </p:cNvPr>
          <p:cNvSpPr/>
          <p:nvPr/>
        </p:nvSpPr>
        <p:spPr>
          <a:xfrm>
            <a:off x="7457819" y="4935839"/>
            <a:ext cx="672721" cy="523220"/>
          </a:xfrm>
          <a:prstGeom prst="rect">
            <a:avLst/>
          </a:prstGeom>
        </p:spPr>
        <p:txBody>
          <a:bodyPr wrap="square">
            <a:spAutoFit/>
          </a:bodyPr>
          <a:lstStyle/>
          <a:p>
            <a:pPr algn="ctr"/>
            <a:endParaRPr lang="en-US" sz="2800" b="1" dirty="0">
              <a:solidFill>
                <a:schemeClr val="accent2"/>
              </a:solidFill>
              <a:latin typeface="Roboto" panose="02000000000000000000" pitchFamily="2" charset="0"/>
              <a:ea typeface="Roboto" panose="02000000000000000000" pitchFamily="2" charset="0"/>
              <a:cs typeface="Open Sans" panose="020B0606030504020204" pitchFamily="34" charset="0"/>
            </a:endParaRPr>
          </a:p>
        </p:txBody>
      </p:sp>
    </p:spTree>
    <p:extLst>
      <p:ext uri="{BB962C8B-B14F-4D97-AF65-F5344CB8AC3E}">
        <p14:creationId xmlns:p14="http://schemas.microsoft.com/office/powerpoint/2010/main" val="3950097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1105269"/>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dirty="0">
                <a:solidFill>
                  <a:schemeClr val="accent1"/>
                </a:solidFill>
                <a:latin typeface="Roboto" panose="02000000000000000000" pitchFamily="2" charset="0"/>
                <a:ea typeface="Roboto" panose="02000000000000000000" pitchFamily="2" charset="0"/>
                <a:cs typeface="Open Sans" panose="020B0606030504020204" pitchFamily="34" charset="0"/>
              </a:rPr>
              <a:t>KONKURSO BŪDU FINANSUOTINOS VEIKLOS</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3829230063"/>
              </p:ext>
            </p:extLst>
          </p:nvPr>
        </p:nvGraphicFramePr>
        <p:xfrm>
          <a:off x="634205" y="1759972"/>
          <a:ext cx="10923590" cy="4273219"/>
        </p:xfrm>
        <a:graphic>
          <a:graphicData uri="http://schemas.openxmlformats.org/drawingml/2006/table">
            <a:tbl>
              <a:tblPr firstRow="1" bandRow="1">
                <a:tableStyleId>{5C22544A-7EE6-4342-B048-85BDC9FD1C3A}</a:tableStyleId>
              </a:tblPr>
              <a:tblGrid>
                <a:gridCol w="827032">
                  <a:extLst>
                    <a:ext uri="{9D8B030D-6E8A-4147-A177-3AD203B41FA5}">
                      <a16:colId xmlns:a16="http://schemas.microsoft.com/office/drawing/2014/main" val="3369468092"/>
                    </a:ext>
                  </a:extLst>
                </a:gridCol>
                <a:gridCol w="10096558">
                  <a:extLst>
                    <a:ext uri="{9D8B030D-6E8A-4147-A177-3AD203B41FA5}">
                      <a16:colId xmlns:a16="http://schemas.microsoft.com/office/drawing/2014/main" val="691696851"/>
                    </a:ext>
                  </a:extLst>
                </a:gridCol>
              </a:tblGrid>
              <a:tr h="565089">
                <a:tc gridSpan="2">
                  <a:txBody>
                    <a:bodyPr/>
                    <a:lstStyle/>
                    <a:p>
                      <a:pPr algn="l"/>
                      <a:r>
                        <a:rPr lang="lt-LT" sz="1600" dirty="0">
                          <a:latin typeface="Roboto" panose="02000000000000000000" pitchFamily="2" charset="0"/>
                          <a:ea typeface="Roboto" panose="02000000000000000000" pitchFamily="2" charset="0"/>
                          <a:cs typeface="Roboto" panose="02000000000000000000" pitchFamily="2" charset="0"/>
                        </a:rPr>
                        <a:t>Nuostatų 17 punktas:</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hMerge="1">
                  <a:txBody>
                    <a:bodyPr/>
                    <a:lstStyle/>
                    <a:p>
                      <a:pPr algn="l"/>
                      <a:r>
                        <a:rPr lang="lt-LT" sz="1600" dirty="0">
                          <a:latin typeface="Roboto" panose="02000000000000000000" pitchFamily="2" charset="0"/>
                          <a:ea typeface="Roboto" panose="02000000000000000000" pitchFamily="2" charset="0"/>
                        </a:rPr>
                        <a:t>Nuostatų 15 punktas:</a:t>
                      </a:r>
                      <a:endParaRPr lang="en-GB" sz="1600" dirty="0">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1525962486"/>
                  </a:ext>
                </a:extLst>
              </a:tr>
              <a:tr h="1504278">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17.1.</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veiklos mokyklose, kai bendradarbiaujant su mokykla (-</a:t>
                      </a:r>
                      <a:r>
                        <a:rPr lang="lt-LT" sz="1600" b="0" i="0" kern="1200" dirty="0" err="1">
                          <a:solidFill>
                            <a:schemeClr val="dk1"/>
                          </a:solidFill>
                          <a:effectLst/>
                          <a:latin typeface="Roboto" panose="02000000000000000000" pitchFamily="2" charset="0"/>
                          <a:ea typeface="Roboto" panose="02000000000000000000" pitchFamily="2" charset="0"/>
                          <a:cs typeface="Roboto" panose="02000000000000000000" pitchFamily="2" charset="0"/>
                        </a:rPr>
                        <a:t>omis</a:t>
                      </a:r>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ir mokyklos (-ų) bendruomene (-</a:t>
                      </a:r>
                      <a:r>
                        <a:rPr lang="lt-LT" sz="1600" b="0" i="0" kern="1200" dirty="0" err="1">
                          <a:solidFill>
                            <a:schemeClr val="dk1"/>
                          </a:solidFill>
                          <a:effectLst/>
                          <a:latin typeface="Roboto" panose="02000000000000000000" pitchFamily="2" charset="0"/>
                          <a:ea typeface="Roboto" panose="02000000000000000000" pitchFamily="2" charset="0"/>
                          <a:cs typeface="Roboto" panose="02000000000000000000" pitchFamily="2" charset="0"/>
                        </a:rPr>
                        <a:t>ėmis</a:t>
                      </a:r>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vykdomas darbas su jaunimu pasirinktoje mokykloje (-</a:t>
                      </a:r>
                      <a:r>
                        <a:rPr lang="lt-LT" sz="1600" b="0" i="0" kern="1200" dirty="0" err="1">
                          <a:solidFill>
                            <a:schemeClr val="dk1"/>
                          </a:solidFill>
                          <a:effectLst/>
                          <a:latin typeface="Roboto" panose="02000000000000000000" pitchFamily="2" charset="0"/>
                          <a:ea typeface="Roboto" panose="02000000000000000000" pitchFamily="2" charset="0"/>
                          <a:cs typeface="Roboto" panose="02000000000000000000" pitchFamily="2" charset="0"/>
                        </a:rPr>
                        <a:t>ose</a:t>
                      </a:r>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 kuriant saugią, atvirą erdvę jaunuoliams mokykloje pertraukų ir laisvųjų pamokų metu, palaikant artimą ir nuolatinį ryšį bei padedant mokyklos bendruomenei, patiems jauniems žmonėms spręsti jų kasdienines problemas bei neformaliais metodais įtraukiant jaunuolius į laisvalaikio užimtumo, ugdomąsias veiklas;</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4228973390"/>
                  </a:ext>
                </a:extLst>
              </a:tr>
              <a:tr h="1125046">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17.2. 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veiklų organizavimas darbą su jaunimu vykdantiems jaunimo darbuotojams – planavimo, darbuotojų darbo pagrindimo, atvejų analizės, refleksijos, </a:t>
                      </a:r>
                      <a:r>
                        <a:rPr lang="lt-LT" sz="1600" b="0" i="0" kern="1200" dirty="0" err="1">
                          <a:solidFill>
                            <a:schemeClr val="dk1"/>
                          </a:solidFill>
                          <a:effectLst/>
                          <a:latin typeface="Roboto" panose="02000000000000000000" pitchFamily="2" charset="0"/>
                          <a:ea typeface="Roboto" panose="02000000000000000000" pitchFamily="2" charset="0"/>
                          <a:cs typeface="Roboto" panose="02000000000000000000" pitchFamily="2" charset="0"/>
                        </a:rPr>
                        <a:t>supervizijos</a:t>
                      </a:r>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ir įsivertinimo veiklos;</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3829065009"/>
                  </a:ext>
                </a:extLst>
              </a:tr>
              <a:tr h="1078806">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17.3. 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veiklų organizavimas, siekiant stiprinti tarpžinybinį pagalbos moksleiviams tinklą mokykloje, kurioje vykdomas darbas su jaunimu. Šios veiklos įgyvendinamos bendradarbiaujant su mokykloje dirbančiais darbuotojais, jaunimo organizacijomis, su jaunimu dirbančiomis organizacijomis ar su kitomis institucijomis, pvz. Probacijos tarnyba, Valstybės vaiko teisių apsaugos ir įvaikinimo tarnyba.</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891519217"/>
                  </a:ext>
                </a:extLst>
              </a:tr>
            </a:tbl>
          </a:graphicData>
        </a:graphic>
      </p:graphicFrame>
    </p:spTree>
    <p:extLst>
      <p:ext uri="{BB962C8B-B14F-4D97-AF65-F5344CB8AC3E}">
        <p14:creationId xmlns:p14="http://schemas.microsoft.com/office/powerpoint/2010/main" val="2972527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1105269"/>
            <a:ext cx="8155668" cy="830997"/>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dirty="0">
                <a:solidFill>
                  <a:schemeClr val="accent1"/>
                </a:solidFill>
                <a:latin typeface="Roboto" panose="02000000000000000000" pitchFamily="2" charset="0"/>
                <a:ea typeface="Roboto" panose="02000000000000000000" pitchFamily="2" charset="0"/>
                <a:cs typeface="Open Sans" panose="020B0606030504020204" pitchFamily="34" charset="0"/>
              </a:rPr>
              <a:t>KONKURSUI TEIKIAMI PROJEKTAI PRIVALO ATITIKTI VISAS ŠIAS SĄLYGAS</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3414315664"/>
              </p:ext>
            </p:extLst>
          </p:nvPr>
        </p:nvGraphicFramePr>
        <p:xfrm>
          <a:off x="764105" y="2266772"/>
          <a:ext cx="10990092" cy="3377294"/>
        </p:xfrm>
        <a:graphic>
          <a:graphicData uri="http://schemas.openxmlformats.org/drawingml/2006/table">
            <a:tbl>
              <a:tblPr firstRow="1" bandRow="1">
                <a:tableStyleId>{5C22544A-7EE6-4342-B048-85BDC9FD1C3A}</a:tableStyleId>
              </a:tblPr>
              <a:tblGrid>
                <a:gridCol w="886819">
                  <a:extLst>
                    <a:ext uri="{9D8B030D-6E8A-4147-A177-3AD203B41FA5}">
                      <a16:colId xmlns:a16="http://schemas.microsoft.com/office/drawing/2014/main" val="1973895950"/>
                    </a:ext>
                  </a:extLst>
                </a:gridCol>
                <a:gridCol w="10103273">
                  <a:extLst>
                    <a:ext uri="{9D8B030D-6E8A-4147-A177-3AD203B41FA5}">
                      <a16:colId xmlns:a16="http://schemas.microsoft.com/office/drawing/2014/main" val="691696851"/>
                    </a:ext>
                  </a:extLst>
                </a:gridCol>
              </a:tblGrid>
              <a:tr h="609782">
                <a:tc gridSpan="2">
                  <a:txBody>
                    <a:bodyPr/>
                    <a:lstStyle/>
                    <a:p>
                      <a:pPr algn="l"/>
                      <a:r>
                        <a:rPr lang="lt-LT" sz="1600" dirty="0">
                          <a:latin typeface="Roboto" panose="02000000000000000000" pitchFamily="2" charset="0"/>
                          <a:ea typeface="Roboto" panose="02000000000000000000" pitchFamily="2" charset="0"/>
                          <a:cs typeface="Roboto" panose="02000000000000000000" pitchFamily="2" charset="0"/>
                        </a:rPr>
                        <a:t>Nuostatų 18 punktas:</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hMerge="1">
                  <a:txBody>
                    <a:bodyPr/>
                    <a:lstStyle/>
                    <a:p>
                      <a:pPr algn="l"/>
                      <a:r>
                        <a:rPr lang="lt-LT" sz="1600" dirty="0">
                          <a:latin typeface="Roboto" panose="02000000000000000000" pitchFamily="2" charset="0"/>
                          <a:ea typeface="Roboto" panose="02000000000000000000" pitchFamily="2" charset="0"/>
                        </a:rPr>
                        <a:t>Nuostatų 16 punktas:</a:t>
                      </a:r>
                      <a:endParaRPr lang="en-GB" sz="1600" dirty="0">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1525962486"/>
                  </a:ext>
                </a:extLst>
              </a:tr>
              <a:tr h="1330515">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18.1. 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sudaryti sąlygas, kad jaunas žmogus būtų motyvuojamas dalyvauti jo poreikius atitinkančioje veikloje, kuria jis būtų skatinamas tobulėti, ugdyti darbo rinkai reikalingus įgūdžius;</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4228973390"/>
                  </a:ext>
                </a:extLst>
              </a:tr>
              <a:tr h="1436997">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18.2. 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sudaryti galimybes į projekto veiklas įsitraukti socialinę atskirtį patiriantiems, mažiau galimybių turintiems ir (ar) Ukrainos pilietybę turintiems jauniems žmonėms ir skatinti jų socialinę integraciją;</a:t>
                      </a:r>
                      <a:endParaRPr lang="en-GB" sz="15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3829065009"/>
                  </a:ext>
                </a:extLst>
              </a:tr>
            </a:tbl>
          </a:graphicData>
        </a:graphic>
      </p:graphicFrame>
    </p:spTree>
    <p:extLst>
      <p:ext uri="{BB962C8B-B14F-4D97-AF65-F5344CB8AC3E}">
        <p14:creationId xmlns:p14="http://schemas.microsoft.com/office/powerpoint/2010/main" val="2118422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Rectangle 319">
            <a:extLst>
              <a:ext uri="{FF2B5EF4-FFF2-40B4-BE49-F238E27FC236}">
                <a16:creationId xmlns:a16="http://schemas.microsoft.com/office/drawing/2014/main" id="{B7F7EF2C-D18C-45BF-A3C4-9BE46412982A}"/>
              </a:ext>
            </a:extLst>
          </p:cNvPr>
          <p:cNvSpPr/>
          <p:nvPr/>
        </p:nvSpPr>
        <p:spPr>
          <a:xfrm>
            <a:off x="2146695" y="2003523"/>
            <a:ext cx="7898609" cy="2308324"/>
          </a:xfrm>
          <a:prstGeom prst="rect">
            <a:avLst/>
          </a:prstGeom>
        </p:spPr>
        <p:txBody>
          <a:bodyPr wrap="square">
            <a:spAutoFit/>
          </a:bodyPr>
          <a:lstStyle/>
          <a:p>
            <a:pPr algn="ctr"/>
            <a:r>
              <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rPr>
              <a:t>R</a:t>
            </a:r>
            <a:r>
              <a:rPr lang="en-US" sz="4800" b="1" dirty="0">
                <a:solidFill>
                  <a:schemeClr val="bg1"/>
                </a:solidFill>
                <a:latin typeface="Roboto" panose="02000000000000000000" pitchFamily="2" charset="0"/>
                <a:ea typeface="Roboto" panose="02000000000000000000" pitchFamily="2" charset="0"/>
                <a:cs typeface="Open Sans" panose="020B0606030504020204" pitchFamily="34" charset="0"/>
              </a:rPr>
              <a:t>EIKALAVIMAI PAREI</a:t>
            </a:r>
            <a:r>
              <a:rPr lang="lt-LT" sz="4800" b="1" dirty="0">
                <a:solidFill>
                  <a:schemeClr val="bg1"/>
                </a:solidFill>
                <a:latin typeface="Roboto" panose="02000000000000000000" pitchFamily="2" charset="0"/>
                <a:ea typeface="Roboto" panose="02000000000000000000" pitchFamily="2" charset="0"/>
                <a:cs typeface="Open Sans" panose="020B0606030504020204" pitchFamily="34" charset="0"/>
              </a:rPr>
              <a:t>ŠKĖJAMS IR VYKDYTOJAMS</a:t>
            </a:r>
          </a:p>
        </p:txBody>
      </p:sp>
    </p:spTree>
    <p:extLst>
      <p:ext uri="{BB962C8B-B14F-4D97-AF65-F5344CB8AC3E}">
        <p14:creationId xmlns:p14="http://schemas.microsoft.com/office/powerpoint/2010/main" val="858546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485307"/>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Reikalavimai </a:t>
            </a:r>
            <a:r>
              <a:rPr lang="lt-LT" sz="2400" b="1" cap="all" dirty="0" err="1">
                <a:solidFill>
                  <a:schemeClr val="accent1"/>
                </a:solidFill>
                <a:latin typeface="Roboto" panose="02000000000000000000" pitchFamily="2" charset="0"/>
                <a:ea typeface="Roboto" panose="02000000000000000000" pitchFamily="2" charset="0"/>
                <a:cs typeface="Open Sans" panose="020B0606030504020204" pitchFamily="34" charset="0"/>
              </a:rPr>
              <a:t>pareiškėjamS</a:t>
            </a:r>
            <a:endPar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endParaRP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4112516921"/>
              </p:ext>
            </p:extLst>
          </p:nvPr>
        </p:nvGraphicFramePr>
        <p:xfrm>
          <a:off x="385918" y="1415509"/>
          <a:ext cx="11420164" cy="4394332"/>
        </p:xfrm>
        <a:graphic>
          <a:graphicData uri="http://schemas.openxmlformats.org/drawingml/2006/table">
            <a:tbl>
              <a:tblPr firstRow="1" bandRow="1">
                <a:tableStyleId>{5C22544A-7EE6-4342-B048-85BDC9FD1C3A}</a:tableStyleId>
              </a:tblPr>
              <a:tblGrid>
                <a:gridCol w="869141">
                  <a:extLst>
                    <a:ext uri="{9D8B030D-6E8A-4147-A177-3AD203B41FA5}">
                      <a16:colId xmlns:a16="http://schemas.microsoft.com/office/drawing/2014/main" val="1624258863"/>
                    </a:ext>
                  </a:extLst>
                </a:gridCol>
                <a:gridCol w="10551023">
                  <a:extLst>
                    <a:ext uri="{9D8B030D-6E8A-4147-A177-3AD203B41FA5}">
                      <a16:colId xmlns:a16="http://schemas.microsoft.com/office/drawing/2014/main" val="691696851"/>
                    </a:ext>
                  </a:extLst>
                </a:gridCol>
              </a:tblGrid>
              <a:tr h="322208">
                <a:tc gridSpan="2">
                  <a:txBody>
                    <a:bodyPr/>
                    <a:lstStyle/>
                    <a:p>
                      <a:pPr algn="l"/>
                      <a:r>
                        <a:rPr lang="lt-LT" sz="1600" dirty="0">
                          <a:latin typeface="Roboto" panose="02000000000000000000" pitchFamily="2" charset="0"/>
                          <a:ea typeface="Roboto" panose="02000000000000000000" pitchFamily="2" charset="0"/>
                          <a:cs typeface="Roboto" panose="02000000000000000000" pitchFamily="2" charset="0"/>
                        </a:rPr>
                        <a:t>20.     Pareiškėjas turi atitikti šiuos reikalavimus:</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hMerge="1">
                  <a:txBody>
                    <a:bodyPr/>
                    <a:lstStyle/>
                    <a:p>
                      <a:pPr algn="l"/>
                      <a:r>
                        <a:rPr lang="lt-LT" sz="1600" dirty="0">
                          <a:latin typeface="Roboto" panose="02000000000000000000" pitchFamily="2" charset="0"/>
                          <a:ea typeface="Roboto" panose="02000000000000000000" pitchFamily="2" charset="0"/>
                          <a:cs typeface="Roboto" panose="02000000000000000000" pitchFamily="2" charset="0"/>
                        </a:rPr>
                        <a:t>18.     Pareiškėjas turi atitikti šiuos reikalavimus:</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525962486"/>
                  </a:ext>
                </a:extLst>
              </a:tr>
              <a:tr h="675772">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20.1.  </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Times New Roman" panose="02020603050405020304" pitchFamily="18" charset="0"/>
                          <a:ea typeface="Roboto" panose="02000000000000000000" pitchFamily="2" charset="0"/>
                          <a:cs typeface="Times New Roman" panose="02020603050405020304" pitchFamily="18" charset="0"/>
                        </a:rPr>
                        <a:t>pareiškėjas yra juridinis asmuo, kuris priklauso Nuostatų 11 punkte nurodytų juridinių asmenų, turinčių teisę teikti paraiškas, grupei (taikoma atsižvelgiant į Taisyklių 32.1 papunktį)</a:t>
                      </a:r>
                      <a:endParaRPr lang="en-GB" sz="18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314499986"/>
                  </a:ext>
                </a:extLst>
              </a:tr>
              <a:tr h="426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20.2.  </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b="0" i="0" kern="1200" dirty="0">
                          <a:solidFill>
                            <a:schemeClr val="dk1"/>
                          </a:solidFill>
                          <a:effectLst/>
                          <a:latin typeface="Times New Roman" panose="02020603050405020304" pitchFamily="18" charset="0"/>
                          <a:ea typeface="+mn-ea"/>
                          <a:cs typeface="Times New Roman" panose="02020603050405020304" pitchFamily="18" charset="0"/>
                        </a:rPr>
                        <a:t>pareiškėjo vienas iš veiklos tikslų – atlikti darbą su jaunimu, įtvirtintas pareiškėjo steigimo dokumentuose (nuostatuose, įstatuose ir pan.);</a:t>
                      </a:r>
                      <a:endParaRPr lang="en-GB" sz="16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2206581927"/>
                  </a:ext>
                </a:extLst>
              </a:tr>
              <a:tr h="426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20.3.  </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b="0" i="0" kern="1200" dirty="0">
                          <a:solidFill>
                            <a:schemeClr val="dk1"/>
                          </a:solidFill>
                          <a:effectLst/>
                          <a:latin typeface="Times New Roman" panose="02020603050405020304" pitchFamily="18" charset="0"/>
                          <a:ea typeface="+mn-ea"/>
                          <a:cs typeface="Times New Roman" panose="02020603050405020304" pitchFamily="18" charset="0"/>
                        </a:rPr>
                        <a:t>pareiškėjas yra pasirašęs bendradarbiavimo sutartį su ne mažiau kaip viena mokykla, kurioje projekto įgyvendinimo metu bus vykdomas darbas su jaunimu;</a:t>
                      </a:r>
                      <a:endParaRPr lang="en-GB" sz="16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2459048401"/>
                  </a:ext>
                </a:extLst>
              </a:tr>
              <a:tr h="7560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20.4.  </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b="0" i="0" kern="1200" dirty="0">
                          <a:solidFill>
                            <a:schemeClr val="dk1"/>
                          </a:solidFill>
                          <a:effectLst/>
                          <a:latin typeface="Times New Roman" panose="02020603050405020304" pitchFamily="18" charset="0"/>
                          <a:ea typeface="+mn-ea"/>
                          <a:cs typeface="Times New Roman" panose="02020603050405020304" pitchFamily="18" charset="0"/>
                        </a:rPr>
                        <a:t>pareiškėjas nėra likviduojamas, pareiškėjo veikla nėra sustabdyta ar apribota Lietuvos Respublikos civilinio kodekso nustatytais pagrindais (pagal viešus Juridinių asmenų registro duomenis); (taikoma atsižvelgiant į Taisyklių 32.4 papunktį);</a:t>
                      </a:r>
                      <a:endParaRPr lang="en-GB" sz="16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891519217"/>
                  </a:ext>
                </a:extLst>
              </a:tr>
              <a:tr h="7560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600" dirty="0">
                          <a:latin typeface="Roboto" panose="02000000000000000000" pitchFamily="2" charset="0"/>
                          <a:ea typeface="Roboto" panose="02000000000000000000" pitchFamily="2" charset="0"/>
                          <a:cs typeface="Roboto" panose="02000000000000000000" pitchFamily="2" charset="0"/>
                        </a:rPr>
                        <a:t>20.5.</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b="0" i="0" kern="1200" dirty="0">
                          <a:solidFill>
                            <a:schemeClr val="dk1"/>
                          </a:solidFill>
                          <a:effectLst/>
                          <a:latin typeface="Times New Roman" panose="02020603050405020304" pitchFamily="18" charset="0"/>
                          <a:ea typeface="+mn-ea"/>
                          <a:cs typeface="Times New Roman" panose="02020603050405020304" pitchFamily="18" charset="0"/>
                        </a:rPr>
                        <a:t>pareiškėjas paraiškos pateikimo dieną neskolingas Lietuvos Respublikos valstybinio socialinio draudimo fondo biudžetui daugiau nei 10 bazinės socialinės išmokos dydžių(pagal viešus Valstybinio socialinio draudimo fondo valdybos prie Socialinės apsaugos ir darbo ministerijos duomenis) (taikoma atsižvelgiant į Taisyklių 32.5 papunktį);</a:t>
                      </a:r>
                      <a:endParaRPr lang="en-GB" sz="1600" b="0" dirty="0">
                        <a:latin typeface="Times New Roman" panose="02020603050405020304" pitchFamily="18" charset="0"/>
                        <a:ea typeface="Roboto" panose="02000000000000000000" pitchFamily="2" charset="0"/>
                        <a:cs typeface="Times New Roman" panose="02020603050405020304" pitchFamily="18" charset="0"/>
                      </a:endParaRPr>
                    </a:p>
                  </a:txBody>
                  <a:tcPr anchor="ctr"/>
                </a:tc>
                <a:extLst>
                  <a:ext uri="{0D108BD9-81ED-4DB2-BD59-A6C34878D82A}">
                    <a16:rowId xmlns:a16="http://schemas.microsoft.com/office/drawing/2014/main" val="1973426060"/>
                  </a:ext>
                </a:extLst>
              </a:tr>
            </a:tbl>
          </a:graphicData>
        </a:graphic>
      </p:graphicFrame>
    </p:spTree>
    <p:extLst>
      <p:ext uri="{BB962C8B-B14F-4D97-AF65-F5344CB8AC3E}">
        <p14:creationId xmlns:p14="http://schemas.microsoft.com/office/powerpoint/2010/main" val="1227276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1D215-5152-902F-7BDC-C319E5CB262C}"/>
            </a:ext>
          </a:extLst>
        </p:cNvPr>
        <p:cNvGrpSpPr/>
        <p:nvPr/>
      </p:nvGrpSpPr>
      <p:grpSpPr>
        <a:xfrm>
          <a:off x="0" y="0"/>
          <a:ext cx="0" cy="0"/>
          <a:chOff x="0" y="0"/>
          <a:chExt cx="0" cy="0"/>
        </a:xfrm>
      </p:grpSpPr>
      <p:sp>
        <p:nvSpPr>
          <p:cNvPr id="37" name="TextBox 36">
            <a:extLst>
              <a:ext uri="{FF2B5EF4-FFF2-40B4-BE49-F238E27FC236}">
                <a16:creationId xmlns:a16="http://schemas.microsoft.com/office/drawing/2014/main" id="{8638C615-ECA2-C689-219E-27A2AEA96AA6}"/>
              </a:ext>
            </a:extLst>
          </p:cNvPr>
          <p:cNvSpPr txBox="1"/>
          <p:nvPr/>
        </p:nvSpPr>
        <p:spPr>
          <a:xfrm>
            <a:off x="2018166" y="335678"/>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Reikalavimai </a:t>
            </a:r>
            <a:r>
              <a:rPr lang="lt-LT" sz="2400" b="1" cap="all" dirty="0" err="1">
                <a:solidFill>
                  <a:schemeClr val="accent1"/>
                </a:solidFill>
                <a:latin typeface="Roboto" panose="02000000000000000000" pitchFamily="2" charset="0"/>
                <a:ea typeface="Roboto" panose="02000000000000000000" pitchFamily="2" charset="0"/>
                <a:cs typeface="Open Sans" panose="020B0606030504020204" pitchFamily="34" charset="0"/>
              </a:rPr>
              <a:t>pareiškėjamS</a:t>
            </a:r>
            <a:endPar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endParaRPr>
          </a:p>
        </p:txBody>
      </p:sp>
      <p:graphicFrame>
        <p:nvGraphicFramePr>
          <p:cNvPr id="7" name="Table 7">
            <a:extLst>
              <a:ext uri="{FF2B5EF4-FFF2-40B4-BE49-F238E27FC236}">
                <a16:creationId xmlns:a16="http://schemas.microsoft.com/office/drawing/2014/main" id="{63E16307-005B-FBAD-3C83-BF73EA60173E}"/>
              </a:ext>
            </a:extLst>
          </p:cNvPr>
          <p:cNvGraphicFramePr>
            <a:graphicFrameLocks noGrp="1"/>
          </p:cNvGraphicFramePr>
          <p:nvPr>
            <p:extLst>
              <p:ext uri="{D42A27DB-BD31-4B8C-83A1-F6EECF244321}">
                <p14:modId xmlns:p14="http://schemas.microsoft.com/office/powerpoint/2010/main" val="2135079469"/>
              </p:ext>
            </p:extLst>
          </p:nvPr>
        </p:nvGraphicFramePr>
        <p:xfrm>
          <a:off x="385918" y="864524"/>
          <a:ext cx="11420164" cy="5913120"/>
        </p:xfrm>
        <a:graphic>
          <a:graphicData uri="http://schemas.openxmlformats.org/drawingml/2006/table">
            <a:tbl>
              <a:tblPr firstRow="1" bandRow="1">
                <a:tableStyleId>{5C22544A-7EE6-4342-B048-85BDC9FD1C3A}</a:tableStyleId>
              </a:tblPr>
              <a:tblGrid>
                <a:gridCol w="869141">
                  <a:extLst>
                    <a:ext uri="{9D8B030D-6E8A-4147-A177-3AD203B41FA5}">
                      <a16:colId xmlns:a16="http://schemas.microsoft.com/office/drawing/2014/main" val="1624258863"/>
                    </a:ext>
                  </a:extLst>
                </a:gridCol>
                <a:gridCol w="10551023">
                  <a:extLst>
                    <a:ext uri="{9D8B030D-6E8A-4147-A177-3AD203B41FA5}">
                      <a16:colId xmlns:a16="http://schemas.microsoft.com/office/drawing/2014/main" val="691696851"/>
                    </a:ext>
                  </a:extLst>
                </a:gridCol>
              </a:tblGrid>
              <a:tr h="232756">
                <a:tc gridSpan="2">
                  <a:txBody>
                    <a:bodyPr/>
                    <a:lstStyle/>
                    <a:p>
                      <a:pPr algn="l"/>
                      <a:r>
                        <a:rPr lang="lt-LT" sz="1600" dirty="0">
                          <a:latin typeface="Roboto" panose="02000000000000000000" pitchFamily="2" charset="0"/>
                          <a:ea typeface="Roboto" panose="02000000000000000000" pitchFamily="2" charset="0"/>
                          <a:cs typeface="Roboto" panose="02000000000000000000" pitchFamily="2" charset="0"/>
                        </a:rPr>
                        <a:t>20.     Pareiškėjas turi atitikti šiuos reikalavimus:</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hMerge="1">
                  <a:txBody>
                    <a:bodyPr/>
                    <a:lstStyle/>
                    <a:p>
                      <a:pPr algn="l"/>
                      <a:r>
                        <a:rPr lang="lt-LT" sz="1600" dirty="0">
                          <a:latin typeface="Roboto" panose="02000000000000000000" pitchFamily="2" charset="0"/>
                          <a:ea typeface="Roboto" panose="02000000000000000000" pitchFamily="2" charset="0"/>
                          <a:cs typeface="Roboto" panose="02000000000000000000" pitchFamily="2" charset="0"/>
                        </a:rPr>
                        <a:t>18.     Pareiškėjas turi atitikti šiuos reikalavimus:</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525962486"/>
                  </a:ext>
                </a:extLst>
              </a:tr>
              <a:tr h="675772">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20.6.  </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vadovaujantis Mokesčių administravimo įstatymo 40</a:t>
                      </a:r>
                      <a:r>
                        <a:rPr lang="lt-LT" sz="1800" b="0" i="0" kern="1200" baseline="30000" dirty="0">
                          <a:solidFill>
                            <a:schemeClr val="dk1"/>
                          </a:solidFill>
                          <a:effectLst/>
                          <a:latin typeface="+mn-lt"/>
                          <a:ea typeface="+mn-ea"/>
                          <a:cs typeface="+mn-cs"/>
                        </a:rPr>
                        <a:t>1</a:t>
                      </a:r>
                      <a:r>
                        <a:rPr lang="lt-LT" sz="1800" b="0" i="0" kern="1200" dirty="0">
                          <a:solidFill>
                            <a:schemeClr val="dk1"/>
                          </a:solidFill>
                          <a:effectLst/>
                          <a:latin typeface="+mn-lt"/>
                          <a:ea typeface="+mn-ea"/>
                          <a:cs typeface="+mn-cs"/>
                        </a:rPr>
                        <a:t> straipsniu, laikoma, kad pareiškėjas ir partneris, jei projektas vykdomas su partneriu (-</a:t>
                      </a:r>
                      <a:r>
                        <a:rPr lang="lt-LT" sz="1800" b="0" i="0" kern="1200" dirty="0" err="1">
                          <a:solidFill>
                            <a:schemeClr val="dk1"/>
                          </a:solidFill>
                          <a:effectLst/>
                          <a:latin typeface="+mn-lt"/>
                          <a:ea typeface="+mn-ea"/>
                          <a:cs typeface="+mn-cs"/>
                        </a:rPr>
                        <a:t>iais</a:t>
                      </a:r>
                      <a:r>
                        <a:rPr lang="lt-LT" sz="1800" b="0" i="0" kern="1200" dirty="0">
                          <a:solidFill>
                            <a:schemeClr val="dk1"/>
                          </a:solidFill>
                          <a:effectLst/>
                          <a:latin typeface="+mn-lt"/>
                          <a:ea typeface="+mn-ea"/>
                          <a:cs typeface="+mn-cs"/>
                        </a:rPr>
                        <a:t>), atitinka minimalius patikimo mokesčių mokėtojo kriterijus (pagal viešus Valstybinės mokesčių inspekcijos prie Lietuvos Respublikos finansų ministerijos duomenis) (taikoma atsižvelgiant į Taisyklių 32.5 papunktį);</a:t>
                      </a:r>
                      <a:endParaRPr lang="en-GB" sz="18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314499986"/>
                  </a:ext>
                </a:extLst>
              </a:tr>
              <a:tr h="426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20.7.  </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b="0" i="0" kern="1200" dirty="0">
                          <a:solidFill>
                            <a:schemeClr val="dk1"/>
                          </a:solidFill>
                          <a:effectLst/>
                          <a:latin typeface="+mn-lt"/>
                          <a:ea typeface="+mn-ea"/>
                          <a:cs typeface="+mn-cs"/>
                        </a:rPr>
                        <a:t>jei pareiškėjas, projekto vykdytojas, partneris, jei projektas vykdomas su partneriu (-</a:t>
                      </a:r>
                      <a:r>
                        <a:rPr lang="lt-LT" sz="1800" b="0" i="0" kern="1200" dirty="0" err="1">
                          <a:solidFill>
                            <a:schemeClr val="dk1"/>
                          </a:solidFill>
                          <a:effectLst/>
                          <a:latin typeface="+mn-lt"/>
                          <a:ea typeface="+mn-ea"/>
                          <a:cs typeface="+mn-cs"/>
                        </a:rPr>
                        <a:t>iais</a:t>
                      </a:r>
                      <a:r>
                        <a:rPr lang="lt-LT" sz="1800" b="0" i="0" kern="1200" dirty="0">
                          <a:solidFill>
                            <a:schemeClr val="dk1"/>
                          </a:solidFill>
                          <a:effectLst/>
                          <a:latin typeface="+mn-lt"/>
                          <a:ea typeface="+mn-ea"/>
                          <a:cs typeface="+mn-cs"/>
                        </a:rPr>
                        <a:t>), veikia pagal Nevyriausybinių organizacijų plėtros įstatymą, vykdantis asociacijų, labdaros ir paramos fondų, viešųjų įstaigų, tradicinių religinių bendrijų ir bendruomenių veiklą, paraiškos teikimo dieną privalo Juridinių asmenų registre turėti žymą, patvirtinančią, kad juridinis asmuo yra nevyriausybinė organizacija (patvirtina paraiškoje), taip pat patvirtinti (paraiškoje), kad jam nėra taikomas ribojimas gauti valstybės biudžeto lėšų pagal Nevyriausybinių organizacijų plėtros įstatymo 10 straipsnio 1 dalyje nurodytus kriterijus (taikoma atsižvelgiant į Taisyklių 8 punktą, 32.13 papunktį);</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206581927"/>
                  </a:ext>
                </a:extLst>
              </a:tr>
              <a:tr h="426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20.8.  </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b="0" i="0" kern="1200" dirty="0">
                          <a:solidFill>
                            <a:schemeClr val="dk1"/>
                          </a:solidFill>
                          <a:effectLst/>
                          <a:latin typeface="+mn-lt"/>
                          <a:ea typeface="+mn-ea"/>
                          <a:cs typeface="+mn-cs"/>
                        </a:rPr>
                        <a:t>pareiškėjo projektui prašoma skirti valstybės biudžeto lėšų suma nėra mažesnė negu Nuostatų 14.2 papunktyje nurodyta mažiausia vienam projektui galima skirti valstybės biudžeto lėšų suma ir nėra didesnė už Nuostatų 14.1 papunktyje nurodytą didžiausią vienam projektui galimą skirti valstybės biudžeto lėšų sumą (taikoma atsižvelgiant į Taisyklių 32.11 papunktį);</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459048401"/>
                  </a:ext>
                </a:extLst>
              </a:tr>
              <a:tr h="7560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20.9.  </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mn-lt"/>
                          <a:ea typeface="+mn-ea"/>
                          <a:cs typeface="+mn-cs"/>
                        </a:rPr>
                        <a:t>pareiškėjas, kuris atitinka nevyriausybinės organizacijos sąvoką (apibrėžimą), Juridinių asmenų registro duomenų tvarkytojui yra pateikęs 1 paskutinių finansinių metų, kurių ataskaitų pateikimo terminas jau suėjęs, veiklos ataskaitos ir metinių finansinių ataskaitų rinkinį arba metinę ataskaitą (išskyrus religines bendruomenes ir religines bendrijas) (taikoma atsižvelgiant į Taisyklių 32.13 papunktį);</a:t>
                      </a:r>
                    </a:p>
                  </a:txBody>
                  <a:tcPr anchor="ctr"/>
                </a:tc>
                <a:extLst>
                  <a:ext uri="{0D108BD9-81ED-4DB2-BD59-A6C34878D82A}">
                    <a16:rowId xmlns:a16="http://schemas.microsoft.com/office/drawing/2014/main" val="891519217"/>
                  </a:ext>
                </a:extLst>
              </a:tr>
            </a:tbl>
          </a:graphicData>
        </a:graphic>
      </p:graphicFrame>
    </p:spTree>
    <p:extLst>
      <p:ext uri="{BB962C8B-B14F-4D97-AF65-F5344CB8AC3E}">
        <p14:creationId xmlns:p14="http://schemas.microsoft.com/office/powerpoint/2010/main" val="1002041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485307"/>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Formalieji kriterijai</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2131883090"/>
              </p:ext>
            </p:extLst>
          </p:nvPr>
        </p:nvGraphicFramePr>
        <p:xfrm>
          <a:off x="385918" y="1388615"/>
          <a:ext cx="11420164" cy="4260276"/>
        </p:xfrm>
        <a:graphic>
          <a:graphicData uri="http://schemas.openxmlformats.org/drawingml/2006/table">
            <a:tbl>
              <a:tblPr firstRow="1" bandRow="1">
                <a:tableStyleId>{5C22544A-7EE6-4342-B048-85BDC9FD1C3A}</a:tableStyleId>
              </a:tblPr>
              <a:tblGrid>
                <a:gridCol w="707776">
                  <a:extLst>
                    <a:ext uri="{9D8B030D-6E8A-4147-A177-3AD203B41FA5}">
                      <a16:colId xmlns:a16="http://schemas.microsoft.com/office/drawing/2014/main" val="854383426"/>
                    </a:ext>
                  </a:extLst>
                </a:gridCol>
                <a:gridCol w="10712388">
                  <a:extLst>
                    <a:ext uri="{9D8B030D-6E8A-4147-A177-3AD203B41FA5}">
                      <a16:colId xmlns:a16="http://schemas.microsoft.com/office/drawing/2014/main" val="691696851"/>
                    </a:ext>
                  </a:extLst>
                </a:gridCol>
              </a:tblGrid>
              <a:tr h="322208">
                <a:tc gridSpan="2">
                  <a:txBody>
                    <a:bodyPr/>
                    <a:lstStyle/>
                    <a:p>
                      <a:pPr algn="l"/>
                      <a:r>
                        <a:rPr lang="lt-LT" sz="1600" dirty="0">
                          <a:latin typeface="Roboto" panose="02000000000000000000" pitchFamily="2" charset="0"/>
                          <a:ea typeface="Roboto" panose="02000000000000000000" pitchFamily="2" charset="0"/>
                          <a:cs typeface="Roboto" panose="02000000000000000000" pitchFamily="2" charset="0"/>
                        </a:rPr>
                        <a:t>Formalieji kriterijai</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hMerge="1">
                  <a:txBody>
                    <a:bodyPr/>
                    <a:lstStyle/>
                    <a:p>
                      <a:pPr algn="l"/>
                      <a:r>
                        <a:rPr lang="lt-LT" sz="1600" dirty="0">
                          <a:latin typeface="Roboto" panose="02000000000000000000" pitchFamily="2" charset="0"/>
                          <a:ea typeface="Roboto" panose="02000000000000000000" pitchFamily="2" charset="0"/>
                          <a:cs typeface="Roboto" panose="02000000000000000000" pitchFamily="2" charset="0"/>
                        </a:rPr>
                        <a:t>Formalieji kriterijai</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525962486"/>
                  </a:ext>
                </a:extLst>
              </a:tr>
              <a:tr h="675772">
                <a:tc gridSpan="2">
                  <a:txBody>
                    <a:bodyPr/>
                    <a:lstStyle/>
                    <a:p>
                      <a:pPr marL="0" marR="0" lvl="0" indent="0" algn="just" defTabSz="449263" rtl="0" eaLnBrk="0" fontAlgn="base" latinLnBrk="0" hangingPunct="0">
                        <a:lnSpc>
                          <a:spcPct val="100000"/>
                        </a:lnSpc>
                        <a:spcBef>
                          <a:spcPts val="0"/>
                        </a:spcBef>
                        <a:spcAft>
                          <a:spcPts val="0"/>
                        </a:spcAft>
                        <a:buClrTx/>
                        <a:buSzTx/>
                        <a:buFont typeface="Arial" panose="020B0604020202020204" pitchFamily="34" charset="0"/>
                        <a:buNone/>
                        <a:tabLst/>
                        <a:defRPr/>
                      </a:pPr>
                      <a:r>
                        <a:rPr kumimoji="0" lang="lt-LT" sz="18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Taisyklių VI skyrius nurodyti reikalavimai pareiškėjams;</a:t>
                      </a:r>
                    </a:p>
                  </a:txBody>
                  <a:tcPr anchor="ctr"/>
                </a:tc>
                <a:tc hMerge="1">
                  <a:txBody>
                    <a:bodyPr/>
                    <a:lstStyle/>
                    <a:p>
                      <a:pPr marL="0" marR="0" lvl="0" indent="0" algn="just" defTabSz="449263" rtl="0" eaLnBrk="0" fontAlgn="base" latinLnBrk="0" hangingPunct="0">
                        <a:lnSpc>
                          <a:spcPct val="100000"/>
                        </a:lnSpc>
                        <a:spcBef>
                          <a:spcPts val="0"/>
                        </a:spcBef>
                        <a:spcAft>
                          <a:spcPts val="0"/>
                        </a:spcAft>
                        <a:buClrTx/>
                        <a:buSzTx/>
                        <a:buFont typeface="Arial" panose="020B0604020202020204" pitchFamily="34" charset="0"/>
                        <a:buNone/>
                        <a:tabLst/>
                        <a:defRPr/>
                      </a:pP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18 punkte nurodyti reikalavimai pareiškėjams;</a:t>
                      </a:r>
                    </a:p>
                    <a:p>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314499986"/>
                  </a:ext>
                </a:extLst>
              </a:tr>
              <a:tr h="426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Pareiškėjas turi atitikti prieš tai esančioje skaidrėje išvardytus reikalavimus</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459048401"/>
                  </a:ext>
                </a:extLst>
              </a:tr>
              <a:tr h="4265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Projektai aprašomi informacinėje sistemoje </a:t>
                      </a:r>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hlinkClick r:id="rId2"/>
                        </a:rPr>
                        <a:t>https://sopas1.sppd.lt/login</a:t>
                      </a:r>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lietuvių kalba, užpildant paraišką ir detalią projekto įgyvendinimo sąmatą pagal informacinėje sistemoje pateiktas formas. Paraiška, užpildyta ir (ar) pateikta ne per informacinę sistemą, nevertinama ir projektui finansavimas neskiriamas. Pildant paraišką ir pateikiant dokumentus, teikiami tik tokie asmens duomenys, kurie yra būtini projekto administravimo ir vertinimo tikslais, nepertekliniu mastu, laikantis duomenų kiekio mažinimo principo.</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573155990"/>
                  </a:ext>
                </a:extLst>
              </a:tr>
              <a:tr h="7560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6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Paraiškoje pateikiama (taikoma atsižvelgiant į Taisyklių 22 punktą): projekto pavadinimas, projekto aprašymas, tikslas, uždaviniai ir kt.</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891519217"/>
                  </a:ext>
                </a:extLst>
              </a:tr>
              <a:tr h="7560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b="0" i="0" kern="1200" dirty="0">
                          <a:solidFill>
                            <a:schemeClr val="dk1"/>
                          </a:solidFill>
                          <a:effectLst/>
                          <a:latin typeface="+mn-lt"/>
                          <a:ea typeface="+mn-ea"/>
                          <a:cs typeface="+mn-cs"/>
                        </a:rPr>
                        <a:t>Kartu su paraiška privaloma pateikti elektronines šių dokumentų (arba jų vertimų, patvirtintų vertėjo arba pareiškėjo vadovo ar jo įgalioto asmens, kopijas:</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908492704"/>
                  </a:ext>
                </a:extLst>
              </a:tr>
            </a:tbl>
          </a:graphicData>
        </a:graphic>
      </p:graphicFrame>
    </p:spTree>
    <p:extLst>
      <p:ext uri="{BB962C8B-B14F-4D97-AF65-F5344CB8AC3E}">
        <p14:creationId xmlns:p14="http://schemas.microsoft.com/office/powerpoint/2010/main" val="686423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1006891"/>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dirty="0">
                <a:solidFill>
                  <a:schemeClr val="accent1"/>
                </a:solidFill>
                <a:latin typeface="Roboto" panose="02000000000000000000" pitchFamily="2" charset="0"/>
                <a:ea typeface="Roboto" panose="02000000000000000000" pitchFamily="2" charset="0"/>
                <a:cs typeface="Open Sans" panose="020B0606030504020204" pitchFamily="34" charset="0"/>
              </a:rPr>
              <a:t>PRIVALOMOS PATEIKTI DOKUMENTŲ KOPIJOS</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nvGraphicFramePr>
        <p:xfrm>
          <a:off x="817965" y="1771925"/>
          <a:ext cx="10556070" cy="4511040"/>
        </p:xfrm>
        <a:graphic>
          <a:graphicData uri="http://schemas.openxmlformats.org/drawingml/2006/table">
            <a:tbl>
              <a:tblPr firstRow="1" bandRow="1">
                <a:tableStyleId>{5C22544A-7EE6-4342-B048-85BDC9FD1C3A}</a:tableStyleId>
              </a:tblPr>
              <a:tblGrid>
                <a:gridCol w="1046694">
                  <a:extLst>
                    <a:ext uri="{9D8B030D-6E8A-4147-A177-3AD203B41FA5}">
                      <a16:colId xmlns:a16="http://schemas.microsoft.com/office/drawing/2014/main" val="82324586"/>
                    </a:ext>
                  </a:extLst>
                </a:gridCol>
                <a:gridCol w="9509376">
                  <a:extLst>
                    <a:ext uri="{9D8B030D-6E8A-4147-A177-3AD203B41FA5}">
                      <a16:colId xmlns:a16="http://schemas.microsoft.com/office/drawing/2014/main" val="691696851"/>
                    </a:ext>
                  </a:extLst>
                </a:gridCol>
              </a:tblGrid>
              <a:tr h="322208">
                <a:tc>
                  <a:txBody>
                    <a:bodyPr/>
                    <a:lstStyle/>
                    <a:p>
                      <a:pPr algn="l"/>
                      <a:r>
                        <a:rPr lang="lt-LT" sz="1600" b="1" dirty="0">
                          <a:solidFill>
                            <a:schemeClr val="bg1"/>
                          </a:solidFill>
                          <a:latin typeface="Roboto" panose="02000000000000000000" pitchFamily="2" charset="0"/>
                          <a:ea typeface="Roboto" panose="02000000000000000000" pitchFamily="2" charset="0"/>
                          <a:cs typeface="Roboto" panose="02000000000000000000" pitchFamily="2" charset="0"/>
                        </a:rPr>
                        <a:t>35</a:t>
                      </a:r>
                      <a:endParaRPr lang="en-GB" sz="1600" b="1" dirty="0">
                        <a:solidFill>
                          <a:schemeClr val="bg1"/>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algn="l"/>
                      <a:r>
                        <a:rPr lang="lt-LT" sz="1600" b="1" i="0" dirty="0">
                          <a:solidFill>
                            <a:schemeClr val="bg1"/>
                          </a:solidFill>
                          <a:effectLst/>
                          <a:latin typeface="Roboto" panose="02000000000000000000" pitchFamily="2" charset="0"/>
                          <a:ea typeface="Roboto" panose="02000000000000000000" pitchFamily="2" charset="0"/>
                          <a:cs typeface="Roboto" panose="02000000000000000000" pitchFamily="2" charset="0"/>
                        </a:rPr>
                        <a:t>Pareiškėjas kartu su paraiška privalo pateikti šių lietuvių kalba surašytų dokumentų (arba jų vertimų, patvirtintų vertėjo arba pareiškėjo vadovo ar jo įgalioto asmens, kaip numatyta Taisyklių 23 punkte) skaitmenines kopijas ar elektroninius dokumentus, pasirašytus kvalifikuotu elektroniniu parašu:</a:t>
                      </a:r>
                      <a:endParaRPr lang="en-GB" sz="1600" b="1" dirty="0">
                        <a:solidFill>
                          <a:schemeClr val="bg1"/>
                        </a:solidFill>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525962486"/>
                  </a:ext>
                </a:extLst>
              </a:tr>
              <a:tr h="672816">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35.1.  </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jei paraišką teikia religinė bendruomenė ar bendrija, – pareiškėjo steigimo dokumento (jei pareiškėjas neturi savo statuto ar įstatų, jis turi pateikti savo kompetentingos vadovybės raštą, patvirtinantį, kad pareiškėjas pagal religinės bendrijos kanonus ar statutus turi teisę vykdyti atitinkamą veiklą);</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702366696"/>
                  </a:ext>
                </a:extLst>
              </a:tr>
              <a:tr h="483315">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35.2.  </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dokumentų, patvirtinančių pareiškėjo teisę naudotis nekilnojamuoju turtu, jei patalpoms išlaikyti prašoma valstybės biudžeto lėšų (pvz., nuomos, panaudos sutarčių);</a:t>
                      </a:r>
                    </a:p>
                  </a:txBody>
                  <a:tcPr anchor="ctr"/>
                </a:tc>
                <a:extLst>
                  <a:ext uri="{0D108BD9-81ED-4DB2-BD59-A6C34878D82A}">
                    <a16:rowId xmlns:a16="http://schemas.microsoft.com/office/drawing/2014/main" val="1698986888"/>
                  </a:ext>
                </a:extLst>
              </a:tr>
              <a:tr h="483315">
                <a:tc>
                  <a:txBody>
                    <a:bodyPr/>
                    <a:lstStyle/>
                    <a:p>
                      <a:r>
                        <a:rPr lang="lt-LT" sz="1600" dirty="0">
                          <a:latin typeface="Roboto" panose="02000000000000000000" pitchFamily="2" charset="0"/>
                          <a:ea typeface="Roboto" panose="02000000000000000000" pitchFamily="2" charset="0"/>
                          <a:cs typeface="Roboto" panose="02000000000000000000" pitchFamily="2" charset="0"/>
                        </a:rPr>
                        <a:t>35.3.</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jei pareiškėjui atstovauja ne jo vadovas, – dokumento, patvirtinančio asmens teisę veikti pareiškėjo vardu (pvz., įgaliojimo, sutarties);</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3985849065"/>
                  </a:ext>
                </a:extLst>
              </a:tr>
              <a:tr h="483315">
                <a:tc>
                  <a:txBody>
                    <a:bodyPr/>
                    <a:lstStyle/>
                    <a:p>
                      <a:r>
                        <a:rPr lang="lt-LT" sz="1600" dirty="0">
                          <a:latin typeface="Roboto" panose="02000000000000000000" pitchFamily="2" charset="0"/>
                          <a:ea typeface="Roboto" panose="02000000000000000000" pitchFamily="2" charset="0"/>
                          <a:cs typeface="Roboto" panose="02000000000000000000" pitchFamily="2" charset="0"/>
                        </a:rPr>
                        <a:t>35.4. </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bendradarbiavimo sutarties su ne mažiau kaip viena mokykla, kurioje projekto įgyvendinimo metu bus vykdomas darbas su jaunimu;</a:t>
                      </a:r>
                      <a:endParaRPr lang="en-GB" sz="16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578332743"/>
                  </a:ext>
                </a:extLst>
              </a:tr>
              <a:tr h="4833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600" dirty="0">
                          <a:latin typeface="Roboto" panose="02000000000000000000" pitchFamily="2" charset="0"/>
                          <a:ea typeface="Roboto" panose="02000000000000000000" pitchFamily="2" charset="0"/>
                          <a:cs typeface="Roboto" panose="02000000000000000000" pitchFamily="2" charset="0"/>
                        </a:rPr>
                        <a:t>35.5. </a:t>
                      </a:r>
                      <a:endParaRPr lang="en-GB" sz="1600" dirty="0">
                        <a:latin typeface="Roboto" panose="02000000000000000000" pitchFamily="2" charset="0"/>
                        <a:ea typeface="Roboto" panose="02000000000000000000" pitchFamily="2" charset="0"/>
                        <a:cs typeface="Roboto" panose="02000000000000000000" pitchFamily="2" charset="0"/>
                      </a:endParaRPr>
                    </a:p>
                    <a:p>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dirty="0">
                          <a:latin typeface="Roboto" panose="02000000000000000000" pitchFamily="2" charset="0"/>
                          <a:ea typeface="Roboto" panose="02000000000000000000" pitchFamily="2" charset="0"/>
                          <a:cs typeface="Roboto" panose="02000000000000000000" pitchFamily="2" charset="0"/>
                        </a:rPr>
                        <a:t>dokumentų, patvirtinančių vykdytojų ne mažesnę nei 1 metų darbo patirtį su jaunimu.</a:t>
                      </a:r>
                      <a:endParaRPr lang="en-GB" sz="1800" b="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047179888"/>
                  </a:ext>
                </a:extLst>
              </a:tr>
            </a:tbl>
          </a:graphicData>
        </a:graphic>
      </p:graphicFrame>
    </p:spTree>
    <p:extLst>
      <p:ext uri="{BB962C8B-B14F-4D97-AF65-F5344CB8AC3E}">
        <p14:creationId xmlns:p14="http://schemas.microsoft.com/office/powerpoint/2010/main" val="744972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1051418"/>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Sutartiniai įsipareigojimai</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2221395109"/>
              </p:ext>
            </p:extLst>
          </p:nvPr>
        </p:nvGraphicFramePr>
        <p:xfrm>
          <a:off x="874887" y="1686746"/>
          <a:ext cx="10702070" cy="3783325"/>
        </p:xfrm>
        <a:graphic>
          <a:graphicData uri="http://schemas.openxmlformats.org/drawingml/2006/table">
            <a:tbl>
              <a:tblPr firstRow="1" bandRow="1">
                <a:tableStyleId>{5C22544A-7EE6-4342-B048-85BDC9FD1C3A}</a:tableStyleId>
              </a:tblPr>
              <a:tblGrid>
                <a:gridCol w="900960">
                  <a:extLst>
                    <a:ext uri="{9D8B030D-6E8A-4147-A177-3AD203B41FA5}">
                      <a16:colId xmlns:a16="http://schemas.microsoft.com/office/drawing/2014/main" val="3364107990"/>
                    </a:ext>
                  </a:extLst>
                </a:gridCol>
                <a:gridCol w="9801110">
                  <a:extLst>
                    <a:ext uri="{9D8B030D-6E8A-4147-A177-3AD203B41FA5}">
                      <a16:colId xmlns:a16="http://schemas.microsoft.com/office/drawing/2014/main" val="691696851"/>
                    </a:ext>
                  </a:extLst>
                </a:gridCol>
              </a:tblGrid>
              <a:tr h="432061">
                <a:tc gridSpan="2">
                  <a:txBody>
                    <a:bodyPr/>
                    <a:lstStyle/>
                    <a:p>
                      <a:pPr algn="ctr"/>
                      <a:r>
                        <a:rPr lang="lt-LT" sz="1600" dirty="0">
                          <a:latin typeface="Roboto" panose="02000000000000000000" pitchFamily="2" charset="0"/>
                          <a:ea typeface="Roboto" panose="02000000000000000000" pitchFamily="2" charset="0"/>
                        </a:rPr>
                        <a:t>Esminiai kiekybiniai rodikliai</a:t>
                      </a:r>
                      <a:endParaRPr lang="en-GB" sz="1600" dirty="0">
                        <a:latin typeface="Roboto" panose="02000000000000000000" pitchFamily="2" charset="0"/>
                        <a:ea typeface="Roboto" panose="02000000000000000000" pitchFamily="2" charset="0"/>
                      </a:endParaRPr>
                    </a:p>
                  </a:txBody>
                  <a:tcPr anchor="ctr"/>
                </a:tc>
                <a:tc hMerge="1">
                  <a:txBody>
                    <a:bodyPr/>
                    <a:lstStyle/>
                    <a:p>
                      <a:pPr algn="ctr"/>
                      <a:r>
                        <a:rPr lang="lt-LT" sz="1600" dirty="0">
                          <a:latin typeface="Roboto" panose="02000000000000000000" pitchFamily="2" charset="0"/>
                          <a:ea typeface="Roboto" panose="02000000000000000000" pitchFamily="2" charset="0"/>
                        </a:rPr>
                        <a:t>Esminiai kiekybiniai rodikliai</a:t>
                      </a:r>
                      <a:endParaRPr lang="en-GB" sz="1600" dirty="0">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1525962486"/>
                  </a:ext>
                </a:extLst>
              </a:tr>
              <a:tr h="824843">
                <a:tc>
                  <a:txBody>
                    <a:bodyPr/>
                    <a:lstStyle/>
                    <a:p>
                      <a:pPr algn="ctr"/>
                      <a:r>
                        <a:rPr lang="lt-LT" sz="1600" dirty="0">
                          <a:latin typeface="Roboto" panose="02000000000000000000" pitchFamily="2" charset="0"/>
                          <a:ea typeface="Roboto" panose="02000000000000000000" pitchFamily="2" charset="0"/>
                          <a:cs typeface="Roboto" panose="02000000000000000000" pitchFamily="2" charset="0"/>
                        </a:rPr>
                        <a:t>24.1.1.</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algn="just"/>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į veiklų įgyvendinimą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įtraukti ne mažiau kaip 1 </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bendradarbiavimo pagrindu veikiančią įstaigą –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mokyklą</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veikiančią vietos lygmeniu (savivaldybės, kurioje pareiškėjas veikia, teritorijoje);</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315804277"/>
                  </a:ext>
                </a:extLst>
              </a:tr>
              <a:tr h="1531852">
                <a:tc>
                  <a:txBody>
                    <a:bodyPr/>
                    <a:lstStyle/>
                    <a:p>
                      <a:pPr algn="ctr"/>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24.1.2.   </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algn="just"/>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užtikrinti, kad darbą su jaunimu mokyklose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vykdytų ne mažiau nei 2 </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jaunimo darbuotojai ar su jaunimu dirbantys darbuotojai, pagal darbo sutartį projekto įgyvendinimo metu tuo pačiu metu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dirbantys ne mažiau kaip 0,5 etato, skirto tiesioginiam darbui su jaunimu mokyklose vykdyti</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išskyrus tuos atvejus, kai dėl objektyvių priežasčių to padaryti neįmanoma.</a:t>
                      </a:r>
                      <a:endParaRPr lang="en-GB" sz="16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255808557"/>
                  </a:ext>
                </a:extLst>
              </a:tr>
              <a:tr h="994569">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24.1.3.  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į projekto veiklas atvirose ir prieinamose vietose jaunimui, kuriose vyksta darbas su jaunimu,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įtraukti ne mažiau kaip 80 </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unikalių darbo su jaunimu mokyklose paslaugų gavėjų</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913989144"/>
                  </a:ext>
                </a:extLst>
              </a:tr>
            </a:tbl>
          </a:graphicData>
        </a:graphic>
      </p:graphicFrame>
    </p:spTree>
    <p:extLst>
      <p:ext uri="{BB962C8B-B14F-4D97-AF65-F5344CB8AC3E}">
        <p14:creationId xmlns:p14="http://schemas.microsoft.com/office/powerpoint/2010/main" val="8927797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1051418"/>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Sutartiniai įsipareigojimai</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596502752"/>
              </p:ext>
            </p:extLst>
          </p:nvPr>
        </p:nvGraphicFramePr>
        <p:xfrm>
          <a:off x="803169" y="1665483"/>
          <a:ext cx="10585662" cy="4195334"/>
        </p:xfrm>
        <a:graphic>
          <a:graphicData uri="http://schemas.openxmlformats.org/drawingml/2006/table">
            <a:tbl>
              <a:tblPr firstRow="1" bandRow="1">
                <a:tableStyleId>{5C22544A-7EE6-4342-B048-85BDC9FD1C3A}</a:tableStyleId>
              </a:tblPr>
              <a:tblGrid>
                <a:gridCol w="891160">
                  <a:extLst>
                    <a:ext uri="{9D8B030D-6E8A-4147-A177-3AD203B41FA5}">
                      <a16:colId xmlns:a16="http://schemas.microsoft.com/office/drawing/2014/main" val="3364107990"/>
                    </a:ext>
                  </a:extLst>
                </a:gridCol>
                <a:gridCol w="9694502">
                  <a:extLst>
                    <a:ext uri="{9D8B030D-6E8A-4147-A177-3AD203B41FA5}">
                      <a16:colId xmlns:a16="http://schemas.microsoft.com/office/drawing/2014/main" val="691696851"/>
                    </a:ext>
                  </a:extLst>
                </a:gridCol>
              </a:tblGrid>
              <a:tr h="771787">
                <a:tc gridSpan="2">
                  <a:txBody>
                    <a:bodyPr/>
                    <a:lstStyle/>
                    <a:p>
                      <a:pPr algn="ctr"/>
                      <a:r>
                        <a:rPr lang="lt-LT" sz="1600" b="1" dirty="0">
                          <a:solidFill>
                            <a:schemeClr val="bg1"/>
                          </a:solidFill>
                          <a:latin typeface="Roboto" panose="02000000000000000000" pitchFamily="2" charset="0"/>
                          <a:ea typeface="Roboto" panose="02000000000000000000" pitchFamily="2" charset="0"/>
                          <a:cs typeface="Roboto" panose="02000000000000000000" pitchFamily="2" charset="0"/>
                        </a:rPr>
                        <a:t>Kiekybiniai rodikliai</a:t>
                      </a:r>
                      <a:endParaRPr lang="en-GB" sz="1600" b="1" dirty="0">
                        <a:solidFill>
                          <a:schemeClr val="bg1"/>
                        </a:solidFill>
                        <a:latin typeface="Roboto" panose="02000000000000000000" pitchFamily="2" charset="0"/>
                        <a:ea typeface="Roboto" panose="02000000000000000000" pitchFamily="2" charset="0"/>
                        <a:cs typeface="Roboto" panose="02000000000000000000" pitchFamily="2" charset="0"/>
                      </a:endParaRPr>
                    </a:p>
                  </a:txBody>
                  <a:tcPr anchor="ctr">
                    <a:solidFill>
                      <a:schemeClr val="accent2"/>
                    </a:solidFill>
                  </a:tcPr>
                </a:tc>
                <a:tc hMerge="1">
                  <a:txBody>
                    <a:bodyPr/>
                    <a:lstStyle/>
                    <a:p>
                      <a:r>
                        <a:rPr lang="lt-LT" sz="1500" dirty="0">
                          <a:latin typeface="Roboto" panose="02000000000000000000" pitchFamily="2" charset="0"/>
                          <a:ea typeface="Roboto" panose="02000000000000000000" pitchFamily="2" charset="0"/>
                        </a:rPr>
                        <a:t>Kiekybiniai rodikliai</a:t>
                      </a:r>
                      <a:endParaRPr lang="en-GB" sz="1500" dirty="0">
                        <a:latin typeface="Roboto" panose="02000000000000000000" pitchFamily="2" charset="0"/>
                        <a:ea typeface="Roboto" panose="02000000000000000000" pitchFamily="2" charset="0"/>
                      </a:endParaRPr>
                    </a:p>
                  </a:txBody>
                  <a:tcPr anchor="ctr"/>
                </a:tc>
                <a:extLst>
                  <a:ext uri="{0D108BD9-81ED-4DB2-BD59-A6C34878D82A}">
                    <a16:rowId xmlns:a16="http://schemas.microsoft.com/office/drawing/2014/main" val="981576748"/>
                  </a:ext>
                </a:extLst>
              </a:tr>
              <a:tr h="771787">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24.2.1 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projekto įgyvendinimo metu individualiai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dirbti su ne mažiau kaip 30 </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(trisdešimt) asmenų (jaunimu, mokyklos darbuotojais, jaunų žmonių tėvais, artimaisiais giminaičiais);</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896791700"/>
                  </a:ext>
                </a:extLst>
              </a:tr>
              <a:tr h="771787">
                <a:tc>
                  <a:txBody>
                    <a:bodyPr/>
                    <a:lstStyle/>
                    <a:p>
                      <a:r>
                        <a:rPr lang="lt-LT" sz="1500" dirty="0">
                          <a:latin typeface="Roboto" panose="02000000000000000000" pitchFamily="2" charset="0"/>
                          <a:ea typeface="Roboto" panose="02000000000000000000" pitchFamily="2" charset="0"/>
                          <a:cs typeface="Roboto" panose="02000000000000000000" pitchFamily="2" charset="0"/>
                        </a:rPr>
                        <a:t>24.2.2</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nuosekliai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dirbti su ne mažiau kaip 1 </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(viena) konkrečia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moksleivių grupe</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arba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klase</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pasitelkus darbo su jaunimo metodus bei priemones įgyvendinti grupės formavimo, patyčių prevencijos, psichotropinių medžiagų vartojimo ar kitas pasirinktai grupei aktualias veiklas, atliepiančias šių jaunų žmonių poreikius.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Įgyvendinti ne mažiau kaip 3</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veiklas</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skirtas šiai konkrečiai moksleivių grupei arba klasei;</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3158200704"/>
                  </a:ext>
                </a:extLst>
              </a:tr>
              <a:tr h="771787">
                <a:tc>
                  <a:txBody>
                    <a:bodyPr/>
                    <a:lstStyle/>
                    <a:p>
                      <a:r>
                        <a:rPr lang="lt-LT" sz="1500" dirty="0">
                          <a:latin typeface="Roboto" panose="02000000000000000000" pitchFamily="2" charset="0"/>
                          <a:ea typeface="Roboto" panose="02000000000000000000" pitchFamily="2" charset="0"/>
                          <a:cs typeface="Roboto" panose="02000000000000000000" pitchFamily="2" charset="0"/>
                        </a:rPr>
                        <a:t>24.2.3</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organizuoti ne mažiau kaip 5 (</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penkias)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tarpžinybinio</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tinklo</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a:t>
                      </a:r>
                      <a:r>
                        <a:rPr lang="lt-LT" sz="1800" b="1"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veiklas</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skirtas stiprinti bendradarbiavimą tarp darbą su jaunimu vykdančios organizacijos, kurioje dirba darbą su jaunimu mokyklose vykdantis(-</a:t>
                      </a:r>
                      <a:r>
                        <a:rPr lang="lt-LT" sz="1800" b="0" i="0" kern="1200" dirty="0" err="1">
                          <a:solidFill>
                            <a:schemeClr val="dk1"/>
                          </a:solidFill>
                          <a:effectLst/>
                          <a:latin typeface="Roboto" panose="02000000000000000000" pitchFamily="2" charset="0"/>
                          <a:ea typeface="Roboto" panose="02000000000000000000" pitchFamily="2" charset="0"/>
                          <a:cs typeface="Roboto" panose="02000000000000000000" pitchFamily="2" charset="0"/>
                        </a:rPr>
                        <a:t>ys</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jaunimo darbuotojas(-ai) ir mokyklos darbuotojų bei pagalbos moksleiviui tinklo mokykloje atstovų;</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353570848"/>
                  </a:ext>
                </a:extLst>
              </a:tr>
            </a:tbl>
          </a:graphicData>
        </a:graphic>
      </p:graphicFrame>
    </p:spTree>
    <p:extLst>
      <p:ext uri="{BB962C8B-B14F-4D97-AF65-F5344CB8AC3E}">
        <p14:creationId xmlns:p14="http://schemas.microsoft.com/office/powerpoint/2010/main" val="2175597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7D390227-383A-3E69-E171-4400D34904BB}"/>
              </a:ext>
            </a:extLst>
          </p:cNvPr>
          <p:cNvSpPr txBox="1"/>
          <p:nvPr/>
        </p:nvSpPr>
        <p:spPr>
          <a:xfrm>
            <a:off x="2018166" y="1051418"/>
            <a:ext cx="8155668" cy="461665"/>
          </a:xfrm>
          <a:prstGeom prst="rect">
            <a:avLst/>
          </a:prstGeom>
          <a:noFill/>
        </p:spPr>
        <p:txBody>
          <a:bodyPr wrap="square" rtlCol="0" anchor="t">
            <a:spAutoFit/>
          </a:bodyPr>
          <a:lstStyle>
            <a:defPPr>
              <a:defRPr lang="en-US"/>
            </a:defPPr>
            <a:lvl1pPr>
              <a:lnSpc>
                <a:spcPct val="120000"/>
              </a:lnSpc>
              <a:defRPr sz="1400">
                <a:solidFill>
                  <a:schemeClr val="tx1">
                    <a:lumMod val="75000"/>
                    <a:lumOff val="25000"/>
                  </a:schemeClr>
                </a:solidFill>
                <a:latin typeface="Montserrat Medium" panose="00000600000000000000" pitchFamily="50" charset="0"/>
              </a:defRPr>
            </a:lvl1pPr>
          </a:lstStyle>
          <a:p>
            <a:pPr algn="ctr">
              <a:lnSpc>
                <a:spcPct val="100000"/>
              </a:lnSpc>
            </a:pPr>
            <a:r>
              <a:rPr lang="lt-LT" sz="2400" b="1" cap="all" dirty="0">
                <a:solidFill>
                  <a:schemeClr val="accent1"/>
                </a:solidFill>
                <a:latin typeface="Roboto" panose="02000000000000000000" pitchFamily="2" charset="0"/>
                <a:ea typeface="Roboto" panose="02000000000000000000" pitchFamily="2" charset="0"/>
                <a:cs typeface="Open Sans" panose="020B0606030504020204" pitchFamily="34" charset="0"/>
              </a:rPr>
              <a:t>Sutartiniai įsipareigojimai</a:t>
            </a:r>
          </a:p>
        </p:txBody>
      </p:sp>
      <p:graphicFrame>
        <p:nvGraphicFramePr>
          <p:cNvPr id="7" name="Table 7">
            <a:extLst>
              <a:ext uri="{FF2B5EF4-FFF2-40B4-BE49-F238E27FC236}">
                <a16:creationId xmlns:a16="http://schemas.microsoft.com/office/drawing/2014/main" id="{56A055E3-62C4-2B3E-CEC6-AC2819C7C3B7}"/>
              </a:ext>
            </a:extLst>
          </p:cNvPr>
          <p:cNvGraphicFramePr>
            <a:graphicFrameLocks noGrp="1"/>
          </p:cNvGraphicFramePr>
          <p:nvPr>
            <p:extLst>
              <p:ext uri="{D42A27DB-BD31-4B8C-83A1-F6EECF244321}">
                <p14:modId xmlns:p14="http://schemas.microsoft.com/office/powerpoint/2010/main" val="1064422830"/>
              </p:ext>
            </p:extLst>
          </p:nvPr>
        </p:nvGraphicFramePr>
        <p:xfrm>
          <a:off x="874887" y="1513083"/>
          <a:ext cx="10585662" cy="4835414"/>
        </p:xfrm>
        <a:graphic>
          <a:graphicData uri="http://schemas.openxmlformats.org/drawingml/2006/table">
            <a:tbl>
              <a:tblPr firstRow="1" bandRow="1">
                <a:tableStyleId>{5C22544A-7EE6-4342-B048-85BDC9FD1C3A}</a:tableStyleId>
              </a:tblPr>
              <a:tblGrid>
                <a:gridCol w="891160">
                  <a:extLst>
                    <a:ext uri="{9D8B030D-6E8A-4147-A177-3AD203B41FA5}">
                      <a16:colId xmlns:a16="http://schemas.microsoft.com/office/drawing/2014/main" val="3364107990"/>
                    </a:ext>
                  </a:extLst>
                </a:gridCol>
                <a:gridCol w="9694502">
                  <a:extLst>
                    <a:ext uri="{9D8B030D-6E8A-4147-A177-3AD203B41FA5}">
                      <a16:colId xmlns:a16="http://schemas.microsoft.com/office/drawing/2014/main" val="691696851"/>
                    </a:ext>
                  </a:extLst>
                </a:gridCol>
              </a:tblGrid>
              <a:tr h="771787">
                <a:tc gridSpan="2">
                  <a:txBody>
                    <a:bodyPr/>
                    <a:lstStyle/>
                    <a:p>
                      <a:pPr algn="ctr"/>
                      <a:r>
                        <a:rPr lang="lt-LT" sz="1600" b="1" dirty="0">
                          <a:solidFill>
                            <a:schemeClr val="bg1"/>
                          </a:solidFill>
                          <a:latin typeface="Roboto" panose="02000000000000000000" pitchFamily="2" charset="0"/>
                          <a:ea typeface="Roboto" panose="02000000000000000000" pitchFamily="2" charset="0"/>
                        </a:rPr>
                        <a:t>Kokybiniai rodikliai</a:t>
                      </a:r>
                      <a:endParaRPr lang="en-GB" sz="1600" b="1" dirty="0">
                        <a:solidFill>
                          <a:schemeClr val="bg1"/>
                        </a:solidFill>
                        <a:latin typeface="Roboto" panose="02000000000000000000" pitchFamily="2" charset="0"/>
                        <a:ea typeface="Roboto" panose="02000000000000000000" pitchFamily="2" charset="0"/>
                      </a:endParaRPr>
                    </a:p>
                  </a:txBody>
                  <a:tcPr anchor="ctr">
                    <a:solidFill>
                      <a:schemeClr val="accent2"/>
                    </a:solidFill>
                  </a:tcPr>
                </a:tc>
                <a:tc hMerge="1">
                  <a:txBody>
                    <a:bodyPr/>
                    <a:lstStyle/>
                    <a:p>
                      <a:r>
                        <a:rPr lang="lt-LT" sz="1500" b="1" dirty="0">
                          <a:solidFill>
                            <a:schemeClr val="bg1"/>
                          </a:solidFill>
                          <a:latin typeface="Roboto" panose="02000000000000000000" pitchFamily="2" charset="0"/>
                          <a:ea typeface="Roboto" panose="02000000000000000000" pitchFamily="2" charset="0"/>
                        </a:rPr>
                        <a:t>Kokybiniai rodikliai</a:t>
                      </a:r>
                      <a:endParaRPr lang="en-GB" sz="1500" b="1" dirty="0">
                        <a:solidFill>
                          <a:schemeClr val="bg1"/>
                        </a:solidFill>
                        <a:latin typeface="Roboto" panose="02000000000000000000" pitchFamily="2" charset="0"/>
                        <a:ea typeface="Roboto" panose="02000000000000000000" pitchFamily="2" charset="0"/>
                      </a:endParaRPr>
                    </a:p>
                  </a:txBody>
                  <a:tcPr anchor="ctr">
                    <a:solidFill>
                      <a:schemeClr val="accent2"/>
                    </a:solidFill>
                  </a:tcPr>
                </a:tc>
                <a:extLst>
                  <a:ext uri="{0D108BD9-81ED-4DB2-BD59-A6C34878D82A}">
                    <a16:rowId xmlns:a16="http://schemas.microsoft.com/office/drawing/2014/main" val="3377848036"/>
                  </a:ext>
                </a:extLst>
              </a:tr>
              <a:tr h="771787">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24.3.1.  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mažinti jaunų žmonių, turinčių mažiau galimybių ir patiriančių didesnius iššūkius atskirtį, gerinti jų psichologinę ir emocinę savijautą ugdymo proceso metu, tokiu būdu skatinant jų geresnius mokymosi rezultatus bei didinant įsitraukimą į pilnavertį socialinį ir visuomeninį (įskaitant ir ugdymo įstaigos bendruomenės) gyvenimą</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59915191"/>
                  </a:ext>
                </a:extLst>
              </a:tr>
              <a:tr h="771787">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24.3.2.  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skatinti bendradarbiavimą tarp mokyklos, organizacijų, valstybės ir savivaldybių institucijų bei įsitraukti į jau egzistuojantį tarpsektorinį arba tarpžinybinį bendradarbiavimą</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390064283"/>
                  </a:ext>
                </a:extLst>
              </a:tr>
              <a:tr h="771787">
                <a:tc>
                  <a:txBody>
                    <a:bodyPr/>
                    <a:lstStyle/>
                    <a:p>
                      <a:r>
                        <a:rPr kumimoji="0" lang="lt-LT" sz="16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24.3.3.   </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organizuoti komandinius susirinkimus, vykdyti </a:t>
                      </a:r>
                      <a:r>
                        <a:rPr lang="lt-LT" sz="1800" b="0" i="0" kern="1200" dirty="0" err="1">
                          <a:solidFill>
                            <a:schemeClr val="dk1"/>
                          </a:solidFill>
                          <a:effectLst/>
                          <a:latin typeface="Roboto" panose="02000000000000000000" pitchFamily="2" charset="0"/>
                          <a:ea typeface="Roboto" panose="02000000000000000000" pitchFamily="2" charset="0"/>
                          <a:cs typeface="Roboto" panose="02000000000000000000" pitchFamily="2" charset="0"/>
                        </a:rPr>
                        <a:t>intervizijas</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sudaryti galimybes darbuotojams gauti individualias ar komandines </a:t>
                      </a:r>
                      <a:r>
                        <a:rPr lang="lt-LT" sz="1800" b="0" i="0" kern="1200" dirty="0" err="1">
                          <a:solidFill>
                            <a:schemeClr val="dk1"/>
                          </a:solidFill>
                          <a:effectLst/>
                          <a:latin typeface="Roboto" panose="02000000000000000000" pitchFamily="2" charset="0"/>
                          <a:ea typeface="Roboto" panose="02000000000000000000" pitchFamily="2" charset="0"/>
                          <a:cs typeface="Roboto" panose="02000000000000000000" pitchFamily="2" charset="0"/>
                        </a:rPr>
                        <a:t>supervizijas</a:t>
                      </a:r>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 ir sudaryti sąlygas palankiam darbuotojų mokymuisi</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2555907130"/>
                  </a:ext>
                </a:extLst>
              </a:tr>
              <a:tr h="771787">
                <a:tc>
                  <a:txBody>
                    <a:bodyPr/>
                    <a:lstStyle/>
                    <a:p>
                      <a:r>
                        <a:rPr lang="lt-LT" sz="1500" dirty="0">
                          <a:latin typeface="Roboto" panose="02000000000000000000" pitchFamily="2" charset="0"/>
                          <a:ea typeface="Roboto" panose="02000000000000000000" pitchFamily="2" charset="0"/>
                          <a:cs typeface="Roboto" panose="02000000000000000000" pitchFamily="2" charset="0"/>
                        </a:rPr>
                        <a:t>24.3.4</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r>
                        <a:rPr lang="lt-LT" sz="1800" b="0" i="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mokyklos teritorijoje sukurti vietą darbui su jaunimu vykdyti pertraukų ir laisvųjų pamokų metu, o taip pat, bendradarbiaujant su mokyklos administracija, pasirūpinti individualia vieta (kabinetu ar kitokia erdve), kurioje, esant poreikiui, galėtų būti įgyvendinami individualūs jaunimo darbuotojų pokalbiai / konsultacijos</a:t>
                      </a:r>
                      <a:endParaRPr lang="en-GB" sz="1500" dirty="0">
                        <a:latin typeface="Roboto" panose="02000000000000000000" pitchFamily="2" charset="0"/>
                        <a:ea typeface="Roboto" panose="02000000000000000000" pitchFamily="2" charset="0"/>
                        <a:cs typeface="Roboto" panose="02000000000000000000" pitchFamily="2" charset="0"/>
                      </a:endParaRPr>
                    </a:p>
                  </a:txBody>
                  <a:tcPr anchor="ctr"/>
                </a:tc>
                <a:extLst>
                  <a:ext uri="{0D108BD9-81ED-4DB2-BD59-A6C34878D82A}">
                    <a16:rowId xmlns:a16="http://schemas.microsoft.com/office/drawing/2014/main" val="1566197242"/>
                  </a:ext>
                </a:extLst>
              </a:tr>
            </a:tbl>
          </a:graphicData>
        </a:graphic>
      </p:graphicFrame>
    </p:spTree>
    <p:extLst>
      <p:ext uri="{BB962C8B-B14F-4D97-AF65-F5344CB8AC3E}">
        <p14:creationId xmlns:p14="http://schemas.microsoft.com/office/powerpoint/2010/main" val="18063489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E5A72CD6-DD76-CB42-84B2-DDF5ABCBE5D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8422604">
            <a:off x="8505005" y="532882"/>
            <a:ext cx="3319272" cy="3983126"/>
          </a:xfrm>
          <a:prstGeom prst="rect">
            <a:avLst/>
          </a:prstGeom>
        </p:spPr>
      </p:pic>
      <p:sp>
        <p:nvSpPr>
          <p:cNvPr id="2" name="Rectangle 1">
            <a:extLst>
              <a:ext uri="{FF2B5EF4-FFF2-40B4-BE49-F238E27FC236}">
                <a16:creationId xmlns:a16="http://schemas.microsoft.com/office/drawing/2014/main" id="{37A65A9F-3E4D-44BE-A762-D6EDDE7EAE19}"/>
              </a:ext>
            </a:extLst>
          </p:cNvPr>
          <p:cNvSpPr/>
          <p:nvPr/>
        </p:nvSpPr>
        <p:spPr>
          <a:xfrm>
            <a:off x="1317531" y="970819"/>
            <a:ext cx="6797039" cy="584775"/>
          </a:xfrm>
          <a:prstGeom prst="rect">
            <a:avLst/>
          </a:prstGeom>
        </p:spPr>
        <p:txBody>
          <a:bodyPr wrap="square">
            <a:spAutoFit/>
          </a:bodyPr>
          <a:lstStyle/>
          <a:p>
            <a:r>
              <a:rPr lang="lt-LT" sz="3200" b="1" dirty="0">
                <a:solidFill>
                  <a:srgbClr val="0500E0"/>
                </a:solidFill>
                <a:latin typeface="Roboto" panose="02000000000000000000" pitchFamily="2" charset="0"/>
                <a:ea typeface="Roboto" panose="02000000000000000000" pitchFamily="2" charset="0"/>
                <a:cs typeface="Open Sans" panose="020B0606030504020204" pitchFamily="34" charset="0"/>
              </a:rPr>
              <a:t>PARAIŠKŲ VERTINIMAS</a:t>
            </a:r>
            <a:endParaRPr lang="en-US" sz="3200" b="1" dirty="0">
              <a:solidFill>
                <a:srgbClr val="0500E0"/>
              </a:solidFill>
              <a:latin typeface="Roboto" panose="02000000000000000000" pitchFamily="2" charset="0"/>
              <a:ea typeface="Roboto" panose="02000000000000000000" pitchFamily="2" charset="0"/>
              <a:cs typeface="Open Sans" panose="020B0606030504020204" pitchFamily="34" charset="0"/>
            </a:endParaRPr>
          </a:p>
        </p:txBody>
      </p:sp>
      <p:sp>
        <p:nvSpPr>
          <p:cNvPr id="4" name="Rectangle 3">
            <a:extLst>
              <a:ext uri="{FF2B5EF4-FFF2-40B4-BE49-F238E27FC236}">
                <a16:creationId xmlns:a16="http://schemas.microsoft.com/office/drawing/2014/main" id="{9A33459A-B157-4BA3-875F-A51EA45AF45C}"/>
              </a:ext>
            </a:extLst>
          </p:cNvPr>
          <p:cNvSpPr/>
          <p:nvPr/>
        </p:nvSpPr>
        <p:spPr>
          <a:xfrm>
            <a:off x="1317531" y="3275028"/>
            <a:ext cx="7591578"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600" b="1"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Paraiškos, netenkinančios formaliųjų kriterijų, toliau nevertinamos ir finansavimas joms neskiriamas.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600" dirty="0">
              <a:latin typeface="Roboto" panose="02000000000000000000" pitchFamily="2" charset="0"/>
              <a:ea typeface="Roboto" panose="02000000000000000000" pitchFamily="2" charset="0"/>
            </a:endParaRPr>
          </a:p>
          <a:p>
            <a:pPr lvl="0">
              <a:defRPr/>
            </a:pPr>
            <a:r>
              <a:rPr lang="lt-LT" b="1" dirty="0"/>
              <a:t>Rekomendacija. </a:t>
            </a:r>
            <a:r>
              <a:rPr lang="lt-LT" dirty="0"/>
              <a:t>Susipažinti su ekspertų vertinimo skiriamais balais (Nuostatų 43 p.), kad paraiškoje būtų sudėti reikiami akcentai. Galimas didžiausias paraiškai skirtinų balų skaičius - 75. Privaloma surinkti mažiausia balų suma – 30 balų. ​</a:t>
            </a:r>
            <a:endParaRPr lang="lt-LT" dirty="0">
              <a:solidFill>
                <a:srgbClr val="000000"/>
              </a:solidFill>
              <a:latin typeface="Roboto" panose="02000000000000000000" pitchFamily="2" charset="0"/>
              <a:ea typeface="Roboto" panose="02000000000000000000" pitchFamily="2" charset="0"/>
            </a:endParaRPr>
          </a:p>
        </p:txBody>
      </p:sp>
      <p:sp>
        <p:nvSpPr>
          <p:cNvPr id="19" name="Rectangle 18">
            <a:extLst>
              <a:ext uri="{FF2B5EF4-FFF2-40B4-BE49-F238E27FC236}">
                <a16:creationId xmlns:a16="http://schemas.microsoft.com/office/drawing/2014/main" id="{F286E854-B1E4-4E94-A154-14294BF51AB2}"/>
              </a:ext>
            </a:extLst>
          </p:cNvPr>
          <p:cNvSpPr/>
          <p:nvPr/>
        </p:nvSpPr>
        <p:spPr>
          <a:xfrm>
            <a:off x="7457819" y="4935839"/>
            <a:ext cx="672721" cy="523220"/>
          </a:xfrm>
          <a:prstGeom prst="rect">
            <a:avLst/>
          </a:prstGeom>
        </p:spPr>
        <p:txBody>
          <a:bodyPr wrap="square">
            <a:spAutoFit/>
          </a:bodyPr>
          <a:lstStyle/>
          <a:p>
            <a:pPr algn="ctr"/>
            <a:endParaRPr lang="en-US" sz="2800" b="1" dirty="0">
              <a:solidFill>
                <a:schemeClr val="accent2"/>
              </a:solidFill>
              <a:latin typeface="Roboto" panose="02000000000000000000" pitchFamily="2" charset="0"/>
              <a:ea typeface="Roboto" panose="02000000000000000000" pitchFamily="2" charset="0"/>
              <a:cs typeface="Open Sans" panose="020B0606030504020204" pitchFamily="34" charset="0"/>
            </a:endParaRPr>
          </a:p>
        </p:txBody>
      </p:sp>
      <p:sp>
        <p:nvSpPr>
          <p:cNvPr id="3" name="TextBox 2">
            <a:extLst>
              <a:ext uri="{FF2B5EF4-FFF2-40B4-BE49-F238E27FC236}">
                <a16:creationId xmlns:a16="http://schemas.microsoft.com/office/drawing/2014/main" id="{93E1D521-765F-5CDD-15FF-39C5F495921B}"/>
              </a:ext>
            </a:extLst>
          </p:cNvPr>
          <p:cNvSpPr txBox="1"/>
          <p:nvPr/>
        </p:nvSpPr>
        <p:spPr>
          <a:xfrm>
            <a:off x="1317531" y="2468877"/>
            <a:ext cx="5429692" cy="615553"/>
          </a:xfrm>
          <a:prstGeom prst="rect">
            <a:avLst/>
          </a:prstGeom>
          <a:noFill/>
        </p:spPr>
        <p:txBody>
          <a:bodyPr wrap="none" rtlCol="0">
            <a:spAutoFit/>
          </a:bodyPr>
          <a:lstStyle/>
          <a:p>
            <a:r>
              <a:rPr lang="lt-LT" sz="1600" dirty="0">
                <a:latin typeface="Roboto" panose="02000000000000000000" pitchFamily="2" charset="0"/>
                <a:ea typeface="Roboto" panose="02000000000000000000" pitchFamily="2" charset="0"/>
                <a:cs typeface="Roboto" panose="02000000000000000000" pitchFamily="2" charset="0"/>
              </a:rPr>
              <a:t>Paraiškų teikimo pradžia: </a:t>
            </a:r>
            <a:r>
              <a:rPr lang="lt-LT" sz="1600" b="1" dirty="0">
                <a:latin typeface="Roboto" panose="02000000000000000000" pitchFamily="2" charset="0"/>
                <a:ea typeface="Roboto" panose="02000000000000000000" pitchFamily="2" charset="0"/>
                <a:cs typeface="Roboto" panose="02000000000000000000" pitchFamily="2" charset="0"/>
              </a:rPr>
              <a:t>2026 m. birželio 25 d.</a:t>
            </a:r>
          </a:p>
          <a:p>
            <a:r>
              <a:rPr lang="lt-LT" sz="1600" dirty="0">
                <a:latin typeface="Roboto" panose="02000000000000000000" pitchFamily="2" charset="0"/>
                <a:ea typeface="Roboto" panose="02000000000000000000" pitchFamily="2" charset="0"/>
                <a:cs typeface="Roboto" panose="02000000000000000000" pitchFamily="2" charset="0"/>
              </a:rPr>
              <a:t>Paraiškų teikimo pabaiga: </a:t>
            </a:r>
            <a:r>
              <a:rPr lang="lt-LT" sz="1600" b="1" dirty="0">
                <a:latin typeface="Roboto" panose="02000000000000000000" pitchFamily="2" charset="0"/>
                <a:ea typeface="Roboto" panose="02000000000000000000" pitchFamily="2" charset="0"/>
                <a:cs typeface="Roboto" panose="02000000000000000000" pitchFamily="2" charset="0"/>
              </a:rPr>
              <a:t>2026 m. liepos 24 d. 16.00 val</a:t>
            </a:r>
            <a:r>
              <a:rPr lang="lt-LT" dirty="0">
                <a:latin typeface="Roboto" panose="02000000000000000000" pitchFamily="2" charset="0"/>
                <a:ea typeface="Roboto" panose="02000000000000000000" pitchFamily="2" charset="0"/>
                <a:cs typeface="Roboto" panose="02000000000000000000" pitchFamily="2" charset="0"/>
              </a:rPr>
              <a:t>.</a:t>
            </a:r>
          </a:p>
        </p:txBody>
      </p:sp>
    </p:spTree>
    <p:extLst>
      <p:ext uri="{BB962C8B-B14F-4D97-AF65-F5344CB8AC3E}">
        <p14:creationId xmlns:p14="http://schemas.microsoft.com/office/powerpoint/2010/main" val="2918548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C74986E-135C-4B81-819C-B902E68DF38A}"/>
              </a:ext>
            </a:extLst>
          </p:cNvPr>
          <p:cNvSpPr txBox="1"/>
          <p:nvPr/>
        </p:nvSpPr>
        <p:spPr>
          <a:xfrm>
            <a:off x="742115" y="3572685"/>
            <a:ext cx="3378929" cy="365228"/>
          </a:xfrm>
          <a:prstGeom prst="rect">
            <a:avLst/>
          </a:prstGeom>
          <a:noFill/>
        </p:spPr>
        <p:txBody>
          <a:bodyPr wrap="square" lIns="91440" tIns="45720" rIns="91440" bIns="45720" rtlCol="0" anchor="t">
            <a:spAutoFit/>
          </a:bodyPr>
          <a:lstStyle/>
          <a:p>
            <a:pPr>
              <a:lnSpc>
                <a:spcPct val="120000"/>
              </a:lnSpc>
            </a:pPr>
            <a:endParaRPr lang="en-US" sz="1600" dirty="0">
              <a:gradFill>
                <a:gsLst>
                  <a:gs pos="0">
                    <a:schemeClr val="accent1"/>
                  </a:gs>
                  <a:gs pos="100000">
                    <a:schemeClr val="accent2"/>
                  </a:gs>
                </a:gsLst>
                <a:lin ang="10800000" scaled="1"/>
              </a:gradFill>
              <a:latin typeface="Roboto Medium" panose="02000000000000000000" pitchFamily="2" charset="0"/>
              <a:ea typeface="Roboto Medium"/>
            </a:endParaRPr>
          </a:p>
        </p:txBody>
      </p:sp>
      <p:sp>
        <p:nvSpPr>
          <p:cNvPr id="7" name="Rectangle 6">
            <a:extLst>
              <a:ext uri="{FF2B5EF4-FFF2-40B4-BE49-F238E27FC236}">
                <a16:creationId xmlns:a16="http://schemas.microsoft.com/office/drawing/2014/main" id="{FD4C2388-E8DE-45F6-8E36-E4DC50CA89CE}"/>
              </a:ext>
            </a:extLst>
          </p:cNvPr>
          <p:cNvSpPr/>
          <p:nvPr/>
        </p:nvSpPr>
        <p:spPr>
          <a:xfrm>
            <a:off x="742115" y="3999501"/>
            <a:ext cx="3749203" cy="310854"/>
          </a:xfrm>
          <a:prstGeom prst="rect">
            <a:avLst/>
          </a:prstGeom>
        </p:spPr>
        <p:txBody>
          <a:bodyPr wrap="square" lIns="91440" tIns="45720" rIns="91440" bIns="45720" anchor="t">
            <a:spAutoFit/>
          </a:bodyPr>
          <a:lstStyle/>
          <a:p>
            <a:pPr>
              <a:lnSpc>
                <a:spcPct val="130000"/>
              </a:lnSpc>
            </a:pPr>
            <a:endParaRPr lang="en-US" sz="1200" dirty="0">
              <a:solidFill>
                <a:schemeClr val="tx1">
                  <a:lumMod val="65000"/>
                  <a:lumOff val="35000"/>
                </a:schemeClr>
              </a:solidFill>
              <a:latin typeface="Roboto" panose="02000000000000000000" pitchFamily="2" charset="0"/>
              <a:ea typeface="Roboto"/>
              <a:cs typeface="Poppins Light" panose="00000400000000000000" pitchFamily="2" charset="0"/>
            </a:endParaRPr>
          </a:p>
        </p:txBody>
      </p:sp>
      <p:sp>
        <p:nvSpPr>
          <p:cNvPr id="8" name="Rectangle 5">
            <a:extLst>
              <a:ext uri="{FF2B5EF4-FFF2-40B4-BE49-F238E27FC236}">
                <a16:creationId xmlns:a16="http://schemas.microsoft.com/office/drawing/2014/main" id="{1F7B4EBA-622B-508A-8C03-2127744C774E}"/>
              </a:ext>
            </a:extLst>
          </p:cNvPr>
          <p:cNvSpPr/>
          <p:nvPr/>
        </p:nvSpPr>
        <p:spPr>
          <a:xfrm>
            <a:off x="977900" y="1914087"/>
            <a:ext cx="3702956" cy="1077218"/>
          </a:xfrm>
          <a:prstGeom prst="rect">
            <a:avLst/>
          </a:prstGeom>
        </p:spPr>
        <p:txBody>
          <a:bodyPr wrap="square">
            <a:spAutoFit/>
          </a:bodyPr>
          <a:lstStyle/>
          <a:p>
            <a:r>
              <a:rPr lang="lt-LT"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rPr>
              <a:t>NAUDINGOS NUORODOS</a:t>
            </a:r>
            <a:endParaRPr lang="en-US" sz="3200" b="1" dirty="0">
              <a:solidFill>
                <a:schemeClr val="tx1">
                  <a:lumMod val="85000"/>
                  <a:lumOff val="15000"/>
                </a:schemeClr>
              </a:solidFill>
              <a:latin typeface="Roboto" panose="02000000000000000000" pitchFamily="2" charset="0"/>
              <a:ea typeface="Roboto" panose="02000000000000000000" pitchFamily="2" charset="0"/>
              <a:cs typeface="Open Sans" panose="020B0606030504020204" pitchFamily="34" charset="0"/>
            </a:endParaRPr>
          </a:p>
        </p:txBody>
      </p:sp>
      <p:sp>
        <p:nvSpPr>
          <p:cNvPr id="2" name="TextBox 1">
            <a:extLst>
              <a:ext uri="{FF2B5EF4-FFF2-40B4-BE49-F238E27FC236}">
                <a16:creationId xmlns:a16="http://schemas.microsoft.com/office/drawing/2014/main" id="{E5A61B83-44AC-2414-2103-468611405FC5}"/>
              </a:ext>
            </a:extLst>
          </p:cNvPr>
          <p:cNvSpPr txBox="1"/>
          <p:nvPr/>
        </p:nvSpPr>
        <p:spPr>
          <a:xfrm>
            <a:off x="6625001" y="1826603"/>
            <a:ext cx="4429387" cy="2246769"/>
          </a:xfrm>
          <a:prstGeom prst="rect">
            <a:avLst/>
          </a:prstGeom>
          <a:noFill/>
        </p:spPr>
        <p:txBody>
          <a:bodyPr wrap="square" rtlCol="0">
            <a:spAutoFit/>
          </a:bodyPr>
          <a:lstStyle/>
          <a:p>
            <a:pPr algn="ctr"/>
            <a:endParaRPr lang="en-US" sz="1400" b="1" dirty="0">
              <a:solidFill>
                <a:srgbClr val="0500E0"/>
              </a:solidFill>
              <a:latin typeface="Roboto" panose="02000000000000000000" pitchFamily="2" charset="0"/>
              <a:ea typeface="Roboto" panose="02000000000000000000" pitchFamily="2" charset="0"/>
              <a:cs typeface="Roboto" panose="02000000000000000000" pitchFamily="2" charset="0"/>
            </a:endParaRPr>
          </a:p>
          <a:p>
            <a:pPr algn="ctr"/>
            <a:r>
              <a:rPr lang="lt-LT" sz="1400" b="1" dirty="0">
                <a:solidFill>
                  <a:srgbClr val="0500E0"/>
                </a:solidFill>
                <a:latin typeface="Roboto" panose="02000000000000000000" pitchFamily="2" charset="0"/>
                <a:ea typeface="Roboto" panose="02000000000000000000" pitchFamily="2" charset="0"/>
                <a:cs typeface="Roboto" panose="02000000000000000000" pitchFamily="2" charset="0"/>
              </a:rPr>
              <a:t>Konkurso nuostatai:</a:t>
            </a:r>
            <a:endParaRPr lang="en-US" sz="1400" b="1" dirty="0">
              <a:solidFill>
                <a:srgbClr val="0500E0"/>
              </a:solidFill>
              <a:latin typeface="Roboto" panose="02000000000000000000" pitchFamily="2" charset="0"/>
              <a:ea typeface="Roboto" panose="02000000000000000000" pitchFamily="2" charset="0"/>
              <a:cs typeface="Roboto" panose="02000000000000000000" pitchFamily="2" charset="0"/>
            </a:endParaRPr>
          </a:p>
          <a:p>
            <a:pPr algn="ctr"/>
            <a:r>
              <a:rPr lang="lt-LT" sz="1400" dirty="0">
                <a:hlinkClick r:id="rId2"/>
              </a:rPr>
              <a:t>2V-188(1.4 E) Dėl darbo su jaunimu mokyklose projektų finansavimo 2027 metais atrankos konkurso būdu nuostatų p...</a:t>
            </a:r>
            <a:endParaRPr lang="en-US" sz="1400" dirty="0"/>
          </a:p>
          <a:p>
            <a:pPr algn="ctr"/>
            <a:r>
              <a:rPr lang="pt-BR" sz="1400" b="1" dirty="0">
                <a:solidFill>
                  <a:srgbClr val="0500E0"/>
                </a:solidFill>
              </a:rPr>
              <a:t>Darbo su jaunimu mokyklose tvarkos apraš</a:t>
            </a:r>
            <a:r>
              <a:rPr lang="lt-LT" sz="1400" b="1" dirty="0" err="1">
                <a:solidFill>
                  <a:srgbClr val="0500E0"/>
                </a:solidFill>
              </a:rPr>
              <a:t>as</a:t>
            </a:r>
            <a:r>
              <a:rPr lang="lt-LT" sz="1400" b="1" dirty="0">
                <a:solidFill>
                  <a:srgbClr val="0500E0"/>
                </a:solidFill>
              </a:rPr>
              <a:t>: </a:t>
            </a:r>
            <a:r>
              <a:rPr lang="lt-LT" sz="1400" dirty="0">
                <a:hlinkClick r:id="rId3"/>
              </a:rPr>
              <a:t>A1-614 Dėl Darbo su jaunimu tvarkos aprašų patvirtinimo</a:t>
            </a:r>
            <a:endParaRPr lang="en-US" sz="1400" dirty="0"/>
          </a:p>
          <a:p>
            <a:pPr algn="ctr"/>
            <a:r>
              <a:rPr lang="lt-LT" sz="1400" b="1" dirty="0">
                <a:solidFill>
                  <a:srgbClr val="0500E0"/>
                </a:solidFill>
                <a:latin typeface="Roboto" panose="02000000000000000000" pitchFamily="2" charset="0"/>
                <a:ea typeface="Roboto" panose="02000000000000000000" pitchFamily="2" charset="0"/>
                <a:cs typeface="Roboto" panose="02000000000000000000" pitchFamily="2" charset="0"/>
              </a:rPr>
              <a:t>PAT:</a:t>
            </a:r>
          </a:p>
          <a:p>
            <a:pPr algn="ctr"/>
            <a:r>
              <a:rPr lang="pt-BR" sz="1400" dirty="0">
                <a:hlinkClick r:id="rId4"/>
              </a:rPr>
              <a:t>A1-1259 Dėl Projektų atrankos, administravimo ir finansavimo taisyklių patvirtinimo</a:t>
            </a:r>
            <a:endParaRPr lang="lt-LT" sz="1400" b="1" dirty="0">
              <a:solidFill>
                <a:srgbClr val="0500E0"/>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3089428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F699499-DF48-FB37-7943-EA97F54D5EDB}"/>
              </a:ext>
            </a:extLst>
          </p:cNvPr>
          <p:cNvGrpSpPr/>
          <p:nvPr/>
        </p:nvGrpSpPr>
        <p:grpSpPr>
          <a:xfrm>
            <a:off x="1620713" y="4050103"/>
            <a:ext cx="3198946" cy="2098520"/>
            <a:chOff x="5963265" y="3667876"/>
            <a:chExt cx="3042994" cy="2098520"/>
          </a:xfrm>
        </p:grpSpPr>
        <p:sp>
          <p:nvSpPr>
            <p:cNvPr id="3" name="Rectangle: Rounded Corners 2">
              <a:extLst>
                <a:ext uri="{FF2B5EF4-FFF2-40B4-BE49-F238E27FC236}">
                  <a16:creationId xmlns:a16="http://schemas.microsoft.com/office/drawing/2014/main" id="{77A55CF3-313C-4ED1-8ED2-4FEC461CB2D2}"/>
                </a:ext>
              </a:extLst>
            </p:cNvPr>
            <p:cNvSpPr/>
            <p:nvPr/>
          </p:nvSpPr>
          <p:spPr>
            <a:xfrm>
              <a:off x="5963265" y="3667876"/>
              <a:ext cx="3042994" cy="2098520"/>
            </a:xfrm>
            <a:prstGeom prst="round2DiagRect">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Roboto" panose="02000000000000000000" pitchFamily="2" charset="0"/>
              </a:endParaRPr>
            </a:p>
          </p:txBody>
        </p:sp>
        <p:sp>
          <p:nvSpPr>
            <p:cNvPr id="48" name="TextBox 47">
              <a:extLst>
                <a:ext uri="{FF2B5EF4-FFF2-40B4-BE49-F238E27FC236}">
                  <a16:creationId xmlns:a16="http://schemas.microsoft.com/office/drawing/2014/main" id="{DD001AF5-709E-47D6-8BFB-6EA4EF186254}"/>
                </a:ext>
              </a:extLst>
            </p:cNvPr>
            <p:cNvSpPr txBox="1"/>
            <p:nvPr/>
          </p:nvSpPr>
          <p:spPr>
            <a:xfrm>
              <a:off x="6792907" y="3943746"/>
              <a:ext cx="1685067" cy="310854"/>
            </a:xfrm>
            <a:prstGeom prst="rect">
              <a:avLst/>
            </a:prstGeom>
            <a:noFill/>
          </p:spPr>
          <p:txBody>
            <a:bodyPr wrap="square" rtlCol="0">
              <a:spAutoFit/>
            </a:bodyPr>
            <a:lstStyle/>
            <a:p>
              <a:pPr>
                <a:lnSpc>
                  <a:spcPct val="130000"/>
                </a:lnSpc>
              </a:pPr>
              <a:r>
                <a:rPr lang="lt-LT" sz="1200" dirty="0">
                  <a:solidFill>
                    <a:schemeClr val="tx1">
                      <a:lumMod val="65000"/>
                      <a:lumOff val="35000"/>
                    </a:schemeClr>
                  </a:solidFill>
                  <a:latin typeface="Roboto" panose="02000000000000000000" pitchFamily="2" charset="0"/>
                  <a:cs typeface="Poppins Light" panose="00000400000000000000" pitchFamily="2" charset="0"/>
                </a:rPr>
                <a:t>0</a:t>
              </a:r>
              <a:r>
                <a:rPr lang="en-US" sz="1200" dirty="0">
                  <a:solidFill>
                    <a:schemeClr val="tx1">
                      <a:lumMod val="65000"/>
                      <a:lumOff val="35000"/>
                    </a:schemeClr>
                  </a:solidFill>
                  <a:latin typeface="Roboto" panose="02000000000000000000" pitchFamily="2" charset="0"/>
                  <a:cs typeface="Poppins Light" panose="00000400000000000000" pitchFamily="2" charset="0"/>
                </a:rPr>
                <a:t> 618 08087 </a:t>
              </a:r>
            </a:p>
          </p:txBody>
        </p:sp>
        <p:sp>
          <p:nvSpPr>
            <p:cNvPr id="49" name="Freeform 50">
              <a:extLst>
                <a:ext uri="{FF2B5EF4-FFF2-40B4-BE49-F238E27FC236}">
                  <a16:creationId xmlns:a16="http://schemas.microsoft.com/office/drawing/2014/main" id="{D0059A32-5629-416E-8763-0573AB66DB0B}"/>
                </a:ext>
              </a:extLst>
            </p:cNvPr>
            <p:cNvSpPr>
              <a:spLocks noChangeArrowheads="1"/>
            </p:cNvSpPr>
            <p:nvPr/>
          </p:nvSpPr>
          <p:spPr bwMode="auto">
            <a:xfrm>
              <a:off x="6622667" y="4053072"/>
              <a:ext cx="133270" cy="132212"/>
            </a:xfrm>
            <a:custGeom>
              <a:avLst/>
              <a:gdLst>
                <a:gd name="T0" fmla="*/ 115780 w 444"/>
                <a:gd name="T1" fmla="*/ 115121 h 443"/>
                <a:gd name="T2" fmla="*/ 115780 w 444"/>
                <a:gd name="T3" fmla="*/ 115121 h 443"/>
                <a:gd name="T4" fmla="*/ 72081 w 444"/>
                <a:gd name="T5" fmla="*/ 138862 h 443"/>
                <a:gd name="T6" fmla="*/ 27931 w 444"/>
                <a:gd name="T7" fmla="*/ 138862 h 443"/>
                <a:gd name="T8" fmla="*/ 31986 w 444"/>
                <a:gd name="T9" fmla="*/ 182312 h 443"/>
                <a:gd name="T10" fmla="*/ 139657 w 444"/>
                <a:gd name="T11" fmla="*/ 138862 h 443"/>
                <a:gd name="T12" fmla="*/ 187411 w 444"/>
                <a:gd name="T13" fmla="*/ 27324 h 443"/>
                <a:gd name="T14" fmla="*/ 143712 w 444"/>
                <a:gd name="T15" fmla="*/ 23741 h 443"/>
                <a:gd name="T16" fmla="*/ 143712 w 444"/>
                <a:gd name="T17" fmla="*/ 67639 h 443"/>
                <a:gd name="T18" fmla="*/ 115780 w 444"/>
                <a:gd name="T19" fmla="*/ 115121 h 4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443">
                  <a:moveTo>
                    <a:pt x="257" y="257"/>
                  </a:moveTo>
                  <a:lnTo>
                    <a:pt x="257" y="257"/>
                  </a:lnTo>
                  <a:cubicBezTo>
                    <a:pt x="222" y="292"/>
                    <a:pt x="177" y="327"/>
                    <a:pt x="160" y="310"/>
                  </a:cubicBezTo>
                  <a:cubicBezTo>
                    <a:pt x="133" y="283"/>
                    <a:pt x="115" y="265"/>
                    <a:pt x="62" y="310"/>
                  </a:cubicBezTo>
                  <a:cubicBezTo>
                    <a:pt x="0" y="354"/>
                    <a:pt x="44" y="389"/>
                    <a:pt x="71" y="407"/>
                  </a:cubicBezTo>
                  <a:cubicBezTo>
                    <a:pt x="97" y="442"/>
                    <a:pt x="204" y="416"/>
                    <a:pt x="310" y="310"/>
                  </a:cubicBezTo>
                  <a:cubicBezTo>
                    <a:pt x="416" y="204"/>
                    <a:pt x="443" y="97"/>
                    <a:pt x="416" y="61"/>
                  </a:cubicBezTo>
                  <a:cubicBezTo>
                    <a:pt x="390" y="35"/>
                    <a:pt x="363" y="0"/>
                    <a:pt x="319" y="53"/>
                  </a:cubicBezTo>
                  <a:cubicBezTo>
                    <a:pt x="275" y="106"/>
                    <a:pt x="293" y="123"/>
                    <a:pt x="319" y="151"/>
                  </a:cubicBezTo>
                  <a:cubicBezTo>
                    <a:pt x="337" y="167"/>
                    <a:pt x="302" y="212"/>
                    <a:pt x="257" y="257"/>
                  </a:cubicBezTo>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sp>
          <p:nvSpPr>
            <p:cNvPr id="46" name="TextBox 45">
              <a:extLst>
                <a:ext uri="{FF2B5EF4-FFF2-40B4-BE49-F238E27FC236}">
                  <a16:creationId xmlns:a16="http://schemas.microsoft.com/office/drawing/2014/main" id="{C7A8B467-5C40-42DF-BE86-0BA2B2C2D0E7}"/>
                </a:ext>
              </a:extLst>
            </p:cNvPr>
            <p:cNvSpPr txBox="1"/>
            <p:nvPr/>
          </p:nvSpPr>
          <p:spPr>
            <a:xfrm>
              <a:off x="6792378" y="5171977"/>
              <a:ext cx="1812524" cy="310854"/>
            </a:xfrm>
            <a:prstGeom prst="rect">
              <a:avLst/>
            </a:prstGeom>
            <a:noFill/>
          </p:spPr>
          <p:txBody>
            <a:bodyPr wrap="square" rtlCol="0">
              <a:spAutoFit/>
            </a:bodyPr>
            <a:lstStyle/>
            <a:p>
              <a:pPr>
                <a:lnSpc>
                  <a:spcPct val="130000"/>
                </a:lnSpc>
              </a:pPr>
              <a:r>
                <a:rPr lang="lt-LT" sz="1200" dirty="0">
                  <a:solidFill>
                    <a:schemeClr val="tx1">
                      <a:lumMod val="65000"/>
                      <a:lumOff val="35000"/>
                    </a:schemeClr>
                  </a:solidFill>
                  <a:latin typeface="Roboto" panose="02000000000000000000" pitchFamily="2" charset="0"/>
                  <a:cs typeface="Poppins Light" panose="00000400000000000000" pitchFamily="2" charset="0"/>
                </a:rPr>
                <a:t>https://jra.lrv.lt/lt/</a:t>
              </a:r>
              <a:endParaRPr lang="en-US" sz="1200" dirty="0">
                <a:solidFill>
                  <a:schemeClr val="tx1">
                    <a:lumMod val="65000"/>
                    <a:lumOff val="35000"/>
                  </a:schemeClr>
                </a:solidFill>
                <a:latin typeface="Roboto" panose="02000000000000000000" pitchFamily="2" charset="0"/>
                <a:cs typeface="Poppins Light" panose="00000400000000000000" pitchFamily="2" charset="0"/>
              </a:endParaRPr>
            </a:p>
          </p:txBody>
        </p:sp>
        <p:sp>
          <p:nvSpPr>
            <p:cNvPr id="47" name="Freeform 87">
              <a:extLst>
                <a:ext uri="{FF2B5EF4-FFF2-40B4-BE49-F238E27FC236}">
                  <a16:creationId xmlns:a16="http://schemas.microsoft.com/office/drawing/2014/main" id="{120002FE-BD75-43BE-A7F3-F2B560368455}"/>
                </a:ext>
              </a:extLst>
            </p:cNvPr>
            <p:cNvSpPr>
              <a:spLocks noChangeArrowheads="1"/>
            </p:cNvSpPr>
            <p:nvPr/>
          </p:nvSpPr>
          <p:spPr bwMode="auto">
            <a:xfrm>
              <a:off x="6620022" y="5279716"/>
              <a:ext cx="137502" cy="135386"/>
            </a:xfrm>
            <a:custGeom>
              <a:avLst/>
              <a:gdLst>
                <a:gd name="T0" fmla="*/ 51370 w 462"/>
                <a:gd name="T1" fmla="*/ 67883 h 452"/>
                <a:gd name="T2" fmla="*/ 83086 w 462"/>
                <a:gd name="T3" fmla="*/ 43607 h 452"/>
                <a:gd name="T4" fmla="*/ 83086 w 462"/>
                <a:gd name="T5" fmla="*/ 31469 h 452"/>
                <a:gd name="T6" fmla="*/ 19655 w 462"/>
                <a:gd name="T7" fmla="*/ 39561 h 452"/>
                <a:gd name="T8" fmla="*/ 51370 w 462"/>
                <a:gd name="T9" fmla="*/ 67883 h 452"/>
                <a:gd name="T10" fmla="*/ 27695 w 462"/>
                <a:gd name="T11" fmla="*/ 87664 h 452"/>
                <a:gd name="T12" fmla="*/ 11614 w 462"/>
                <a:gd name="T13" fmla="*/ 55745 h 452"/>
                <a:gd name="T14" fmla="*/ 15634 w 462"/>
                <a:gd name="T15" fmla="*/ 151051 h 452"/>
                <a:gd name="T16" fmla="*/ 27695 w 462"/>
                <a:gd name="T17" fmla="*/ 87664 h 452"/>
                <a:gd name="T18" fmla="*/ 102741 w 462"/>
                <a:gd name="T19" fmla="*/ 15735 h 452"/>
                <a:gd name="T20" fmla="*/ 154558 w 462"/>
                <a:gd name="T21" fmla="*/ 11688 h 452"/>
                <a:gd name="T22" fmla="*/ 67452 w 462"/>
                <a:gd name="T23" fmla="*/ 3596 h 452"/>
                <a:gd name="T24" fmla="*/ 102741 w 462"/>
                <a:gd name="T25" fmla="*/ 15735 h 452"/>
                <a:gd name="T26" fmla="*/ 134456 w 462"/>
                <a:gd name="T27" fmla="*/ 119582 h 452"/>
                <a:gd name="T28" fmla="*/ 110781 w 462"/>
                <a:gd name="T29" fmla="*/ 59342 h 452"/>
                <a:gd name="T30" fmla="*/ 91127 w 462"/>
                <a:gd name="T31" fmla="*/ 55745 h 452"/>
                <a:gd name="T32" fmla="*/ 71472 w 462"/>
                <a:gd name="T33" fmla="*/ 87664 h 452"/>
                <a:gd name="T34" fmla="*/ 134456 w 462"/>
                <a:gd name="T35" fmla="*/ 119582 h 452"/>
                <a:gd name="T36" fmla="*/ 162152 w 462"/>
                <a:gd name="T37" fmla="*/ 147005 h 452"/>
                <a:gd name="T38" fmla="*/ 162152 w 462"/>
                <a:gd name="T39" fmla="*/ 182970 h 452"/>
                <a:gd name="T40" fmla="*/ 174213 w 462"/>
                <a:gd name="T41" fmla="*/ 135317 h 452"/>
                <a:gd name="T42" fmla="*/ 130436 w 462"/>
                <a:gd name="T43" fmla="*/ 135317 h 452"/>
                <a:gd name="T44" fmla="*/ 63431 w 462"/>
                <a:gd name="T45" fmla="*/ 107444 h 452"/>
                <a:gd name="T46" fmla="*/ 47797 w 462"/>
                <a:gd name="T47" fmla="*/ 107444 h 452"/>
                <a:gd name="T48" fmla="*/ 63431 w 462"/>
                <a:gd name="T49" fmla="*/ 195108 h 452"/>
                <a:gd name="T50" fmla="*/ 170192 w 462"/>
                <a:gd name="T51" fmla="*/ 23827 h 452"/>
                <a:gd name="T52" fmla="*/ 122842 w 462"/>
                <a:gd name="T53" fmla="*/ 35515 h 452"/>
                <a:gd name="T54" fmla="*/ 122842 w 462"/>
                <a:gd name="T55" fmla="*/ 47653 h 452"/>
                <a:gd name="T56" fmla="*/ 174213 w 462"/>
                <a:gd name="T57" fmla="*/ 119582 h 452"/>
                <a:gd name="T58" fmla="*/ 205928 w 462"/>
                <a:gd name="T59" fmla="*/ 99352 h 452"/>
                <a:gd name="T60" fmla="*/ 142497 w 462"/>
                <a:gd name="T61" fmla="*/ 147005 h 452"/>
                <a:gd name="T62" fmla="*/ 79066 w 462"/>
                <a:gd name="T63" fmla="*/ 199154 h 452"/>
                <a:gd name="T64" fmla="*/ 146517 w 462"/>
                <a:gd name="T65" fmla="*/ 195108 h 452"/>
                <a:gd name="T66" fmla="*/ 146517 w 462"/>
                <a:gd name="T67" fmla="*/ 151051 h 45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62" h="452">
                  <a:moveTo>
                    <a:pt x="115" y="151"/>
                  </a:moveTo>
                  <a:lnTo>
                    <a:pt x="115" y="151"/>
                  </a:lnTo>
                  <a:lnTo>
                    <a:pt x="124" y="151"/>
                  </a:lnTo>
                  <a:cubicBezTo>
                    <a:pt x="142" y="132"/>
                    <a:pt x="160" y="115"/>
                    <a:pt x="186" y="97"/>
                  </a:cubicBezTo>
                  <a:lnTo>
                    <a:pt x="186" y="88"/>
                  </a:lnTo>
                  <a:cubicBezTo>
                    <a:pt x="186" y="79"/>
                    <a:pt x="186" y="79"/>
                    <a:pt x="186" y="70"/>
                  </a:cubicBezTo>
                  <a:cubicBezTo>
                    <a:pt x="160" y="53"/>
                    <a:pt x="133" y="44"/>
                    <a:pt x="107" y="26"/>
                  </a:cubicBezTo>
                  <a:cubicBezTo>
                    <a:pt x="89" y="44"/>
                    <a:pt x="62" y="62"/>
                    <a:pt x="44" y="88"/>
                  </a:cubicBezTo>
                  <a:cubicBezTo>
                    <a:pt x="62" y="115"/>
                    <a:pt x="71" y="132"/>
                    <a:pt x="89" y="151"/>
                  </a:cubicBezTo>
                  <a:cubicBezTo>
                    <a:pt x="98" y="151"/>
                    <a:pt x="107" y="151"/>
                    <a:pt x="115" y="151"/>
                  </a:cubicBezTo>
                  <a:close/>
                  <a:moveTo>
                    <a:pt x="62" y="195"/>
                  </a:moveTo>
                  <a:lnTo>
                    <a:pt x="62" y="195"/>
                  </a:lnTo>
                  <a:cubicBezTo>
                    <a:pt x="62" y="186"/>
                    <a:pt x="62" y="186"/>
                    <a:pt x="71" y="177"/>
                  </a:cubicBezTo>
                  <a:cubicBezTo>
                    <a:pt x="54" y="160"/>
                    <a:pt x="35" y="141"/>
                    <a:pt x="26" y="124"/>
                  </a:cubicBezTo>
                  <a:cubicBezTo>
                    <a:pt x="9" y="151"/>
                    <a:pt x="0" y="186"/>
                    <a:pt x="0" y="221"/>
                  </a:cubicBezTo>
                  <a:cubicBezTo>
                    <a:pt x="0" y="266"/>
                    <a:pt x="9" y="310"/>
                    <a:pt x="35" y="336"/>
                  </a:cubicBezTo>
                  <a:cubicBezTo>
                    <a:pt x="44" y="301"/>
                    <a:pt x="54" y="257"/>
                    <a:pt x="71" y="221"/>
                  </a:cubicBezTo>
                  <a:cubicBezTo>
                    <a:pt x="71" y="221"/>
                    <a:pt x="62" y="204"/>
                    <a:pt x="62" y="195"/>
                  </a:cubicBezTo>
                  <a:close/>
                  <a:moveTo>
                    <a:pt x="230" y="35"/>
                  </a:moveTo>
                  <a:lnTo>
                    <a:pt x="230" y="35"/>
                  </a:lnTo>
                  <a:cubicBezTo>
                    <a:pt x="239" y="35"/>
                    <a:pt x="257" y="44"/>
                    <a:pt x="266" y="53"/>
                  </a:cubicBezTo>
                  <a:cubicBezTo>
                    <a:pt x="292" y="35"/>
                    <a:pt x="319" y="35"/>
                    <a:pt x="346" y="26"/>
                  </a:cubicBezTo>
                  <a:cubicBezTo>
                    <a:pt x="310" y="8"/>
                    <a:pt x="275" y="0"/>
                    <a:pt x="230" y="0"/>
                  </a:cubicBezTo>
                  <a:cubicBezTo>
                    <a:pt x="204" y="0"/>
                    <a:pt x="177" y="0"/>
                    <a:pt x="151" y="8"/>
                  </a:cubicBezTo>
                  <a:cubicBezTo>
                    <a:pt x="168" y="17"/>
                    <a:pt x="186" y="35"/>
                    <a:pt x="204" y="44"/>
                  </a:cubicBezTo>
                  <a:cubicBezTo>
                    <a:pt x="213" y="44"/>
                    <a:pt x="221" y="35"/>
                    <a:pt x="230" y="35"/>
                  </a:cubicBezTo>
                  <a:close/>
                  <a:moveTo>
                    <a:pt x="301" y="266"/>
                  </a:moveTo>
                  <a:lnTo>
                    <a:pt x="301" y="266"/>
                  </a:lnTo>
                  <a:cubicBezTo>
                    <a:pt x="310" y="257"/>
                    <a:pt x="310" y="257"/>
                    <a:pt x="319" y="248"/>
                  </a:cubicBezTo>
                  <a:cubicBezTo>
                    <a:pt x="301" y="204"/>
                    <a:pt x="275" y="168"/>
                    <a:pt x="248" y="132"/>
                  </a:cubicBezTo>
                  <a:cubicBezTo>
                    <a:pt x="248" y="132"/>
                    <a:pt x="239" y="132"/>
                    <a:pt x="230" y="132"/>
                  </a:cubicBezTo>
                  <a:cubicBezTo>
                    <a:pt x="221" y="132"/>
                    <a:pt x="213" y="132"/>
                    <a:pt x="204" y="124"/>
                  </a:cubicBezTo>
                  <a:cubicBezTo>
                    <a:pt x="186" y="141"/>
                    <a:pt x="168" y="151"/>
                    <a:pt x="151" y="168"/>
                  </a:cubicBezTo>
                  <a:cubicBezTo>
                    <a:pt x="160" y="177"/>
                    <a:pt x="160" y="186"/>
                    <a:pt x="160" y="195"/>
                  </a:cubicBezTo>
                  <a:cubicBezTo>
                    <a:pt x="160" y="204"/>
                    <a:pt x="160" y="204"/>
                    <a:pt x="160" y="213"/>
                  </a:cubicBezTo>
                  <a:cubicBezTo>
                    <a:pt x="204" y="239"/>
                    <a:pt x="248" y="257"/>
                    <a:pt x="301" y="266"/>
                  </a:cubicBezTo>
                  <a:close/>
                  <a:moveTo>
                    <a:pt x="363" y="327"/>
                  </a:moveTo>
                  <a:lnTo>
                    <a:pt x="363" y="327"/>
                  </a:lnTo>
                  <a:cubicBezTo>
                    <a:pt x="363" y="336"/>
                    <a:pt x="363" y="354"/>
                    <a:pt x="363" y="363"/>
                  </a:cubicBezTo>
                  <a:cubicBezTo>
                    <a:pt x="363" y="372"/>
                    <a:pt x="363" y="389"/>
                    <a:pt x="363" y="407"/>
                  </a:cubicBezTo>
                  <a:cubicBezTo>
                    <a:pt x="399" y="380"/>
                    <a:pt x="434" y="336"/>
                    <a:pt x="443" y="292"/>
                  </a:cubicBezTo>
                  <a:cubicBezTo>
                    <a:pt x="426" y="301"/>
                    <a:pt x="408" y="301"/>
                    <a:pt x="390" y="301"/>
                  </a:cubicBezTo>
                  <a:cubicBezTo>
                    <a:pt x="390" y="319"/>
                    <a:pt x="381" y="327"/>
                    <a:pt x="363" y="327"/>
                  </a:cubicBezTo>
                  <a:close/>
                  <a:moveTo>
                    <a:pt x="292" y="301"/>
                  </a:moveTo>
                  <a:lnTo>
                    <a:pt x="292" y="301"/>
                  </a:lnTo>
                  <a:cubicBezTo>
                    <a:pt x="239" y="292"/>
                    <a:pt x="186" y="266"/>
                    <a:pt x="142" y="239"/>
                  </a:cubicBezTo>
                  <a:cubicBezTo>
                    <a:pt x="133" y="239"/>
                    <a:pt x="124" y="248"/>
                    <a:pt x="115" y="248"/>
                  </a:cubicBezTo>
                  <a:cubicBezTo>
                    <a:pt x="107" y="248"/>
                    <a:pt x="107" y="248"/>
                    <a:pt x="107" y="239"/>
                  </a:cubicBezTo>
                  <a:cubicBezTo>
                    <a:pt x="79" y="283"/>
                    <a:pt x="71" y="327"/>
                    <a:pt x="62" y="380"/>
                  </a:cubicBezTo>
                  <a:cubicBezTo>
                    <a:pt x="89" y="398"/>
                    <a:pt x="115" y="425"/>
                    <a:pt x="142" y="434"/>
                  </a:cubicBezTo>
                  <a:cubicBezTo>
                    <a:pt x="177" y="380"/>
                    <a:pt x="230" y="327"/>
                    <a:pt x="292" y="301"/>
                  </a:cubicBezTo>
                  <a:close/>
                  <a:moveTo>
                    <a:pt x="381" y="53"/>
                  </a:moveTo>
                  <a:lnTo>
                    <a:pt x="381" y="53"/>
                  </a:lnTo>
                  <a:cubicBezTo>
                    <a:pt x="346" y="62"/>
                    <a:pt x="310" y="70"/>
                    <a:pt x="275" y="79"/>
                  </a:cubicBezTo>
                  <a:lnTo>
                    <a:pt x="283" y="88"/>
                  </a:lnTo>
                  <a:cubicBezTo>
                    <a:pt x="283" y="97"/>
                    <a:pt x="275" y="97"/>
                    <a:pt x="275" y="106"/>
                  </a:cubicBezTo>
                  <a:cubicBezTo>
                    <a:pt x="310" y="141"/>
                    <a:pt x="328" y="186"/>
                    <a:pt x="346" y="239"/>
                  </a:cubicBezTo>
                  <a:cubicBezTo>
                    <a:pt x="363" y="239"/>
                    <a:pt x="381" y="248"/>
                    <a:pt x="390" y="266"/>
                  </a:cubicBezTo>
                  <a:cubicBezTo>
                    <a:pt x="417" y="266"/>
                    <a:pt x="434" y="266"/>
                    <a:pt x="452" y="257"/>
                  </a:cubicBezTo>
                  <a:cubicBezTo>
                    <a:pt x="461" y="248"/>
                    <a:pt x="461" y="230"/>
                    <a:pt x="461" y="221"/>
                  </a:cubicBezTo>
                  <a:cubicBezTo>
                    <a:pt x="461" y="160"/>
                    <a:pt x="426" y="97"/>
                    <a:pt x="381" y="53"/>
                  </a:cubicBezTo>
                  <a:close/>
                  <a:moveTo>
                    <a:pt x="319" y="327"/>
                  </a:moveTo>
                  <a:lnTo>
                    <a:pt x="319" y="327"/>
                  </a:lnTo>
                  <a:cubicBezTo>
                    <a:pt x="257" y="354"/>
                    <a:pt x="213" y="389"/>
                    <a:pt x="177" y="443"/>
                  </a:cubicBezTo>
                  <a:cubicBezTo>
                    <a:pt x="195" y="451"/>
                    <a:pt x="213" y="451"/>
                    <a:pt x="230" y="451"/>
                  </a:cubicBezTo>
                  <a:cubicBezTo>
                    <a:pt x="266" y="451"/>
                    <a:pt x="292" y="443"/>
                    <a:pt x="328" y="434"/>
                  </a:cubicBezTo>
                  <a:cubicBezTo>
                    <a:pt x="328" y="407"/>
                    <a:pt x="337" y="380"/>
                    <a:pt x="337" y="363"/>
                  </a:cubicBezTo>
                  <a:cubicBezTo>
                    <a:pt x="337" y="354"/>
                    <a:pt x="337" y="345"/>
                    <a:pt x="328" y="336"/>
                  </a:cubicBezTo>
                  <a:cubicBezTo>
                    <a:pt x="328" y="327"/>
                    <a:pt x="319" y="327"/>
                    <a:pt x="319" y="327"/>
                  </a:cubicBezTo>
                  <a:close/>
                </a:path>
              </a:pathLst>
            </a:custGeom>
            <a:solidFill>
              <a:schemeClr val="accent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sp>
          <p:nvSpPr>
            <p:cNvPr id="42" name="Rectangle: Rounded Corners 41">
              <a:extLst>
                <a:ext uri="{FF2B5EF4-FFF2-40B4-BE49-F238E27FC236}">
                  <a16:creationId xmlns:a16="http://schemas.microsoft.com/office/drawing/2014/main" id="{5BD1553F-1861-4520-8C6E-E499E44488FB}"/>
                </a:ext>
              </a:extLst>
            </p:cNvPr>
            <p:cNvSpPr/>
            <p:nvPr/>
          </p:nvSpPr>
          <p:spPr>
            <a:xfrm>
              <a:off x="6280801" y="4442859"/>
              <a:ext cx="2407920" cy="538280"/>
            </a:xfrm>
            <a:prstGeom prst="round2Diag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Roboto" panose="02000000000000000000" pitchFamily="2" charset="0"/>
              </a:endParaRPr>
            </a:p>
          </p:txBody>
        </p:sp>
        <p:sp>
          <p:nvSpPr>
            <p:cNvPr id="44" name="TextBox 43">
              <a:extLst>
                <a:ext uri="{FF2B5EF4-FFF2-40B4-BE49-F238E27FC236}">
                  <a16:creationId xmlns:a16="http://schemas.microsoft.com/office/drawing/2014/main" id="{029D4781-0A3F-4DDD-ADB9-AB53F4909117}"/>
                </a:ext>
              </a:extLst>
            </p:cNvPr>
            <p:cNvSpPr txBox="1"/>
            <p:nvPr/>
          </p:nvSpPr>
          <p:spPr>
            <a:xfrm>
              <a:off x="6737961" y="4542227"/>
              <a:ext cx="1866942" cy="310854"/>
            </a:xfrm>
            <a:prstGeom prst="rect">
              <a:avLst/>
            </a:prstGeom>
            <a:noFill/>
          </p:spPr>
          <p:txBody>
            <a:bodyPr wrap="square" rtlCol="0" anchor="ctr">
              <a:spAutoFit/>
            </a:bodyPr>
            <a:lstStyle/>
            <a:p>
              <a:pPr>
                <a:lnSpc>
                  <a:spcPct val="130000"/>
                </a:lnSpc>
              </a:pPr>
              <a:r>
                <a:rPr lang="en-US" sz="1200" dirty="0" err="1">
                  <a:solidFill>
                    <a:schemeClr val="bg1"/>
                  </a:solidFill>
                  <a:latin typeface="Roboto" panose="02000000000000000000" pitchFamily="2" charset="0"/>
                  <a:cs typeface="Poppins Light" panose="00000400000000000000" pitchFamily="2" charset="0"/>
                </a:rPr>
                <a:t>patrikas.borisovas@jra.lt</a:t>
              </a:r>
              <a:endParaRPr lang="en-US" sz="1200" dirty="0">
                <a:solidFill>
                  <a:schemeClr val="bg1"/>
                </a:solidFill>
                <a:latin typeface="Roboto" panose="02000000000000000000" pitchFamily="2" charset="0"/>
                <a:cs typeface="Poppins Light" panose="00000400000000000000" pitchFamily="2" charset="0"/>
              </a:endParaRPr>
            </a:p>
          </p:txBody>
        </p:sp>
        <p:sp>
          <p:nvSpPr>
            <p:cNvPr id="45" name="Freeform 51">
              <a:extLst>
                <a:ext uri="{FF2B5EF4-FFF2-40B4-BE49-F238E27FC236}">
                  <a16:creationId xmlns:a16="http://schemas.microsoft.com/office/drawing/2014/main" id="{FC461FB3-1A76-4EBF-9D14-1FC50F6BFE57}"/>
                </a:ext>
              </a:extLst>
            </p:cNvPr>
            <p:cNvSpPr>
              <a:spLocks noChangeArrowheads="1"/>
            </p:cNvSpPr>
            <p:nvPr/>
          </p:nvSpPr>
          <p:spPr bwMode="auto">
            <a:xfrm>
              <a:off x="6565074" y="4666806"/>
              <a:ext cx="138560" cy="85674"/>
            </a:xfrm>
            <a:custGeom>
              <a:avLst/>
              <a:gdLst>
                <a:gd name="T0" fmla="*/ 8120 w 461"/>
                <a:gd name="T1" fmla="*/ 12182 h 285"/>
                <a:gd name="T2" fmla="*/ 8120 w 461"/>
                <a:gd name="T3" fmla="*/ 12182 h 285"/>
                <a:gd name="T4" fmla="*/ 91576 w 461"/>
                <a:gd name="T5" fmla="*/ 56398 h 285"/>
                <a:gd name="T6" fmla="*/ 104207 w 461"/>
                <a:gd name="T7" fmla="*/ 60008 h 285"/>
                <a:gd name="T8" fmla="*/ 111876 w 461"/>
                <a:gd name="T9" fmla="*/ 56398 h 285"/>
                <a:gd name="T10" fmla="*/ 195783 w 461"/>
                <a:gd name="T11" fmla="*/ 12182 h 285"/>
                <a:gd name="T12" fmla="*/ 199843 w 461"/>
                <a:gd name="T13" fmla="*/ 0 h 285"/>
                <a:gd name="T14" fmla="*/ 8120 w 461"/>
                <a:gd name="T15" fmla="*/ 0 h 285"/>
                <a:gd name="T16" fmla="*/ 8120 w 461"/>
                <a:gd name="T17" fmla="*/ 12182 h 285"/>
                <a:gd name="T18" fmla="*/ 199843 w 461"/>
                <a:gd name="T19" fmla="*/ 36095 h 285"/>
                <a:gd name="T20" fmla="*/ 199843 w 461"/>
                <a:gd name="T21" fmla="*/ 36095 h 285"/>
                <a:gd name="T22" fmla="*/ 111876 w 461"/>
                <a:gd name="T23" fmla="*/ 80311 h 285"/>
                <a:gd name="T24" fmla="*/ 104207 w 461"/>
                <a:gd name="T25" fmla="*/ 80311 h 285"/>
                <a:gd name="T26" fmla="*/ 91576 w 461"/>
                <a:gd name="T27" fmla="*/ 80311 h 285"/>
                <a:gd name="T28" fmla="*/ 8120 w 461"/>
                <a:gd name="T29" fmla="*/ 36095 h 285"/>
                <a:gd name="T30" fmla="*/ 4060 w 461"/>
                <a:gd name="T31" fmla="*/ 36095 h 285"/>
                <a:gd name="T32" fmla="*/ 4060 w 461"/>
                <a:gd name="T33" fmla="*/ 120015 h 285"/>
                <a:gd name="T34" fmla="*/ 15789 w 461"/>
                <a:gd name="T35" fmla="*/ 128137 h 285"/>
                <a:gd name="T36" fmla="*/ 191723 w 461"/>
                <a:gd name="T37" fmla="*/ 128137 h 285"/>
                <a:gd name="T38" fmla="*/ 203903 w 461"/>
                <a:gd name="T39" fmla="*/ 120015 h 285"/>
                <a:gd name="T40" fmla="*/ 203903 w 461"/>
                <a:gd name="T41" fmla="*/ 36095 h 285"/>
                <a:gd name="T42" fmla="*/ 199843 w 461"/>
                <a:gd name="T43" fmla="*/ 36095 h 28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lIns="34290" tIns="17145" rIns="34290" bIns="17145" anchor="ctr"/>
            <a:lstStyle/>
            <a:p>
              <a:endParaRPr lang="en-US" sz="1400" dirty="0">
                <a:solidFill>
                  <a:schemeClr val="tx1">
                    <a:lumMod val="50000"/>
                    <a:lumOff val="50000"/>
                  </a:schemeClr>
                </a:solidFill>
                <a:latin typeface="Segoe UI Light" panose="020B0502040204020203" pitchFamily="34" charset="0"/>
                <a:cs typeface="Segoe UI Light" panose="020B0502040204020203" pitchFamily="34" charset="0"/>
              </a:endParaRPr>
            </a:p>
          </p:txBody>
        </p:sp>
      </p:grpSp>
      <p:sp>
        <p:nvSpPr>
          <p:cNvPr id="56" name="TextBox 55">
            <a:extLst>
              <a:ext uri="{FF2B5EF4-FFF2-40B4-BE49-F238E27FC236}">
                <a16:creationId xmlns:a16="http://schemas.microsoft.com/office/drawing/2014/main" id="{08B4BA69-5979-47F9-A8BD-968B76545325}"/>
              </a:ext>
            </a:extLst>
          </p:cNvPr>
          <p:cNvSpPr txBox="1"/>
          <p:nvPr/>
        </p:nvSpPr>
        <p:spPr>
          <a:xfrm>
            <a:off x="4552496" y="550494"/>
            <a:ext cx="3869158" cy="911019"/>
          </a:xfrm>
          <a:prstGeom prst="rect">
            <a:avLst/>
          </a:prstGeom>
          <a:noFill/>
        </p:spPr>
        <p:txBody>
          <a:bodyPr wrap="square" rtlCol="0" anchor="b">
            <a:spAutoFit/>
          </a:bodyPr>
          <a:lstStyle/>
          <a:p>
            <a:pPr>
              <a:lnSpc>
                <a:spcPct val="120000"/>
              </a:lnSpc>
            </a:pPr>
            <a:r>
              <a:rPr lang="lt-LT" sz="4800" b="1" dirty="0">
                <a:solidFill>
                  <a:schemeClr val="accent2"/>
                </a:solidFill>
                <a:latin typeface="Roboto" panose="02000000000000000000" pitchFamily="2" charset="0"/>
              </a:rPr>
              <a:t>Klausimai?</a:t>
            </a:r>
            <a:endParaRPr lang="en-US" sz="4800" b="1" dirty="0">
              <a:solidFill>
                <a:schemeClr val="accent2"/>
              </a:solidFill>
              <a:latin typeface="Roboto" panose="02000000000000000000" pitchFamily="2" charset="0"/>
            </a:endParaRPr>
          </a:p>
        </p:txBody>
      </p:sp>
      <p:sp>
        <p:nvSpPr>
          <p:cNvPr id="24" name="Rectangle 23">
            <a:extLst>
              <a:ext uri="{FF2B5EF4-FFF2-40B4-BE49-F238E27FC236}">
                <a16:creationId xmlns:a16="http://schemas.microsoft.com/office/drawing/2014/main" id="{130B7009-2877-21E5-C578-C74C740E3500}"/>
              </a:ext>
            </a:extLst>
          </p:cNvPr>
          <p:cNvSpPr/>
          <p:nvPr/>
        </p:nvSpPr>
        <p:spPr>
          <a:xfrm>
            <a:off x="2110819" y="1951779"/>
            <a:ext cx="1648541" cy="1348061"/>
          </a:xfrm>
          <a:prstGeom prst="rect">
            <a:avLst/>
          </a:prstGeom>
        </p:spPr>
        <p:txBody>
          <a:bodyPr wrap="square">
            <a:spAutoFit/>
          </a:bodyPr>
          <a:lstStyle/>
          <a:p>
            <a:pPr algn="ctr">
              <a:lnSpc>
                <a:spcPct val="130000"/>
              </a:lnSpc>
              <a:spcAft>
                <a:spcPts val="600"/>
              </a:spcAft>
            </a:pPr>
            <a:r>
              <a:rPr lang="en-US" sz="1200" dirty="0" err="1">
                <a:latin typeface="Roboto" panose="02000000000000000000" pitchFamily="2" charset="0"/>
                <a:cs typeface="Poppins Light" panose="00000400000000000000" pitchFamily="2" charset="0"/>
              </a:rPr>
              <a:t>Konkurso</a:t>
            </a:r>
            <a:r>
              <a:rPr lang="en-US" sz="1200" dirty="0">
                <a:latin typeface="Roboto" panose="02000000000000000000" pitchFamily="2" charset="0"/>
                <a:cs typeface="Poppins Light" panose="00000400000000000000" pitchFamily="2" charset="0"/>
              </a:rPr>
              <a:t> </a:t>
            </a:r>
            <a:r>
              <a:rPr lang="en-US" sz="1200" dirty="0" err="1">
                <a:latin typeface="Roboto" panose="02000000000000000000" pitchFamily="2" charset="0"/>
                <a:cs typeface="Poppins Light" panose="00000400000000000000" pitchFamily="2" charset="0"/>
              </a:rPr>
              <a:t>turinio</a:t>
            </a:r>
            <a:r>
              <a:rPr lang="en-US" sz="1200" dirty="0">
                <a:latin typeface="Roboto" panose="02000000000000000000" pitchFamily="2" charset="0"/>
                <a:cs typeface="Poppins Light" panose="00000400000000000000" pitchFamily="2" charset="0"/>
              </a:rPr>
              <a:t> </a:t>
            </a:r>
            <a:r>
              <a:rPr lang="en-US" sz="1200" dirty="0" err="1">
                <a:latin typeface="Roboto" panose="02000000000000000000" pitchFamily="2" charset="0"/>
                <a:cs typeface="Poppins Light" panose="00000400000000000000" pitchFamily="2" charset="0"/>
              </a:rPr>
              <a:t>klausimais</a:t>
            </a:r>
            <a:endParaRPr lang="lt-LT" sz="1200" dirty="0">
              <a:latin typeface="Roboto" panose="02000000000000000000" pitchFamily="2" charset="0"/>
              <a:cs typeface="Poppins Light" panose="00000400000000000000" pitchFamily="2" charset="0"/>
            </a:endParaRPr>
          </a:p>
          <a:p>
            <a:pPr algn="ctr">
              <a:lnSpc>
                <a:spcPct val="130000"/>
              </a:lnSpc>
            </a:pPr>
            <a:r>
              <a:rPr lang="lt-LT" sz="1200" dirty="0">
                <a:solidFill>
                  <a:srgbClr val="0500E0"/>
                </a:solidFill>
                <a:latin typeface="Roboto" panose="02000000000000000000" pitchFamily="2" charset="0"/>
                <a:cs typeface="Poppins Light" panose="00000400000000000000" pitchFamily="2" charset="0"/>
              </a:rPr>
              <a:t>Patrikas </a:t>
            </a:r>
            <a:r>
              <a:rPr lang="en-US" sz="1200" dirty="0">
                <a:solidFill>
                  <a:srgbClr val="0500E0"/>
                </a:solidFill>
                <a:latin typeface="Roboto" panose="02000000000000000000" pitchFamily="2" charset="0"/>
                <a:cs typeface="Poppins Light" panose="00000400000000000000" pitchFamily="2" charset="0"/>
              </a:rPr>
              <a:t>B</a:t>
            </a:r>
            <a:r>
              <a:rPr lang="lt-LT" sz="1200" dirty="0" err="1">
                <a:solidFill>
                  <a:srgbClr val="0500E0"/>
                </a:solidFill>
                <a:latin typeface="Roboto" panose="02000000000000000000" pitchFamily="2" charset="0"/>
                <a:cs typeface="Poppins Light" panose="00000400000000000000" pitchFamily="2" charset="0"/>
              </a:rPr>
              <a:t>orisovas</a:t>
            </a:r>
            <a:endParaRPr lang="lt-LT" sz="1200" dirty="0">
              <a:solidFill>
                <a:srgbClr val="0500E0"/>
              </a:solidFill>
              <a:latin typeface="Roboto" panose="02000000000000000000" pitchFamily="2" charset="0"/>
              <a:cs typeface="Poppins Light" panose="00000400000000000000" pitchFamily="2" charset="0"/>
            </a:endParaRPr>
          </a:p>
          <a:p>
            <a:pPr algn="ctr">
              <a:lnSpc>
                <a:spcPct val="130000"/>
              </a:lnSpc>
            </a:pPr>
            <a:r>
              <a:rPr lang="lt-LT" sz="1200" dirty="0">
                <a:solidFill>
                  <a:schemeClr val="tx1">
                    <a:lumMod val="75000"/>
                    <a:lumOff val="25000"/>
                  </a:schemeClr>
                </a:solidFill>
                <a:latin typeface="Roboto" panose="02000000000000000000" pitchFamily="2" charset="0"/>
                <a:cs typeface="Poppins Light" panose="00000400000000000000" pitchFamily="2" charset="0"/>
              </a:rPr>
              <a:t>Jaunimo reikalų agentūra</a:t>
            </a:r>
          </a:p>
        </p:txBody>
      </p:sp>
      <p:sp>
        <p:nvSpPr>
          <p:cNvPr id="4" name="Rectangle 3">
            <a:extLst>
              <a:ext uri="{FF2B5EF4-FFF2-40B4-BE49-F238E27FC236}">
                <a16:creationId xmlns:a16="http://schemas.microsoft.com/office/drawing/2014/main" id="{F7CC69F1-9D1A-8BBD-96DF-F6B85B99A7D8}"/>
              </a:ext>
            </a:extLst>
          </p:cNvPr>
          <p:cNvSpPr/>
          <p:nvPr/>
        </p:nvSpPr>
        <p:spPr>
          <a:xfrm>
            <a:off x="5500021" y="1909306"/>
            <a:ext cx="4668445" cy="867930"/>
          </a:xfrm>
          <a:prstGeom prst="rect">
            <a:avLst/>
          </a:prstGeom>
        </p:spPr>
        <p:txBody>
          <a:bodyPr wrap="square">
            <a:spAutoFit/>
          </a:bodyPr>
          <a:lstStyle/>
          <a:p>
            <a:pPr algn="ctr">
              <a:lnSpc>
                <a:spcPct val="130000"/>
              </a:lnSpc>
              <a:spcAft>
                <a:spcPts val="600"/>
              </a:spcAft>
            </a:pPr>
            <a:r>
              <a:rPr lang="lt-LT" sz="1200" dirty="0">
                <a:latin typeface="Roboto" panose="02000000000000000000" pitchFamily="2" charset="0"/>
                <a:cs typeface="Poppins Light" panose="00000400000000000000" pitchFamily="2" charset="0"/>
              </a:rPr>
              <a:t>Paraiškų teikimo klausimais: </a:t>
            </a:r>
          </a:p>
          <a:p>
            <a:pPr algn="ctr">
              <a:lnSpc>
                <a:spcPct val="130000"/>
              </a:lnSpc>
            </a:pPr>
            <a:r>
              <a:rPr lang="lt-LT" sz="1200" dirty="0">
                <a:solidFill>
                  <a:schemeClr val="tx1">
                    <a:lumMod val="75000"/>
                    <a:lumOff val="25000"/>
                  </a:schemeClr>
                </a:solidFill>
                <a:latin typeface="Roboto" panose="02000000000000000000" pitchFamily="2" charset="0"/>
                <a:cs typeface="Poppins Light" panose="00000400000000000000" pitchFamily="2" charset="0"/>
              </a:rPr>
              <a:t>Socialinių paslaugų priežiūros departamentas  </a:t>
            </a:r>
          </a:p>
          <a:p>
            <a:pPr algn="ctr">
              <a:lnSpc>
                <a:spcPct val="130000"/>
              </a:lnSpc>
            </a:pPr>
            <a:endParaRPr lang="lt-LT" sz="1200" dirty="0">
              <a:solidFill>
                <a:schemeClr val="tx1">
                  <a:lumMod val="75000"/>
                  <a:lumOff val="25000"/>
                </a:schemeClr>
              </a:solidFill>
              <a:latin typeface="Roboto" panose="02000000000000000000" pitchFamily="2" charset="0"/>
              <a:cs typeface="Poppins Light" panose="00000400000000000000" pitchFamily="2" charset="0"/>
            </a:endParaRPr>
          </a:p>
        </p:txBody>
      </p:sp>
      <p:pic>
        <p:nvPicPr>
          <p:cNvPr id="27" name="Picture 26">
            <a:extLst>
              <a:ext uri="{FF2B5EF4-FFF2-40B4-BE49-F238E27FC236}">
                <a16:creationId xmlns:a16="http://schemas.microsoft.com/office/drawing/2014/main" id="{48A103E5-5B47-BFEB-D1C4-ADCFC099BA6F}"/>
              </a:ext>
            </a:extLst>
          </p:cNvPr>
          <p:cNvPicPr>
            <a:picLocks noChangeAspect="1"/>
          </p:cNvPicPr>
          <p:nvPr/>
        </p:nvPicPr>
        <p:blipFill>
          <a:blip r:embed="rId2"/>
          <a:srcRect l="-2516" t="77765" r="3609" b="-1"/>
          <a:stretch>
            <a:fillRect/>
          </a:stretch>
        </p:blipFill>
        <p:spPr>
          <a:xfrm>
            <a:off x="5202697" y="2981072"/>
            <a:ext cx="5772246" cy="637536"/>
          </a:xfrm>
          <a:prstGeom prst="rect">
            <a:avLst/>
          </a:prstGeom>
        </p:spPr>
      </p:pic>
    </p:spTree>
    <p:extLst>
      <p:ext uri="{BB962C8B-B14F-4D97-AF65-F5344CB8AC3E}">
        <p14:creationId xmlns:p14="http://schemas.microsoft.com/office/powerpoint/2010/main" val="2499443533"/>
      </p:ext>
    </p:extLst>
  </p:cSld>
  <p:clrMapOvr>
    <a:masterClrMapping/>
  </p:clrMapOvr>
</p:sld>
</file>

<file path=ppt/theme/theme1.xml><?xml version="1.0" encoding="utf-8"?>
<a:theme xmlns:a="http://schemas.openxmlformats.org/drawingml/2006/main" name="Office Theme">
  <a:themeElements>
    <a:clrScheme name="Custom 5">
      <a:dk1>
        <a:srgbClr val="000000"/>
      </a:dk1>
      <a:lt1>
        <a:srgbClr val="FFFFFF"/>
      </a:lt1>
      <a:dk2>
        <a:srgbClr val="2D3847"/>
      </a:dk2>
      <a:lt2>
        <a:srgbClr val="E7E6E6"/>
      </a:lt2>
      <a:accent1>
        <a:srgbClr val="0500E0"/>
      </a:accent1>
      <a:accent2>
        <a:srgbClr val="0500E0"/>
      </a:accent2>
      <a:accent3>
        <a:srgbClr val="0500E0"/>
      </a:accent3>
      <a:accent4>
        <a:srgbClr val="B4B4B4"/>
      </a:accent4>
      <a:accent5>
        <a:srgbClr val="8492A6"/>
      </a:accent5>
      <a:accent6>
        <a:srgbClr val="7B8799"/>
      </a:accent6>
      <a:hlink>
        <a:srgbClr val="050000"/>
      </a:hlink>
      <a:folHlink>
        <a:srgbClr val="051F6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40a99f6-73db-4ed2-bd6c-6ed49f01825e" xsi:nil="true"/>
    <lcf76f155ced4ddcb4097134ff3c332f xmlns="0bac2d99-4ba3-4cba-b334-c7c5f96905a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C2492C7DF157438F6CA89072FECA95" ma:contentTypeVersion="16" ma:contentTypeDescription="Create a new document." ma:contentTypeScope="" ma:versionID="213b62ca3cdbd007fa0836d8cf53ddcd">
  <xsd:schema xmlns:xsd="http://www.w3.org/2001/XMLSchema" xmlns:xs="http://www.w3.org/2001/XMLSchema" xmlns:p="http://schemas.microsoft.com/office/2006/metadata/properties" xmlns:ns2="0bac2d99-4ba3-4cba-b334-c7c5f96905a5" xmlns:ns3="b40a99f6-73db-4ed2-bd6c-6ed49f01825e" targetNamespace="http://schemas.microsoft.com/office/2006/metadata/properties" ma:root="true" ma:fieldsID="13c2f6bc2eae14c2d08d12f693e9b77d" ns2:_="" ns3:_="">
    <xsd:import namespace="0bac2d99-4ba3-4cba-b334-c7c5f96905a5"/>
    <xsd:import namespace="b40a99f6-73db-4ed2-bd6c-6ed49f01825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ac2d99-4ba3-4cba-b334-c7c5f96905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LengthInSeconds" ma:index="14" nillable="true" ma:displayName="Length (seconds)" ma:internalName="MediaLengthInSeconds" ma:readOnly="true">
      <xsd:simpleType>
        <xsd:restriction base="dms:Unknow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96161f5-d1b9-427a-854c-a87ab34fd88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40a99f6-73db-4ed2-bd6c-6ed49f01825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1cfd9e2-588a-48cf-9e9f-ba1af7f74ef0}" ma:internalName="TaxCatchAll" ma:showField="CatchAllData" ma:web="b40a99f6-73db-4ed2-bd6c-6ed49f0182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2F4D730-28E5-40CE-B4FB-75ACE07E28CD}">
  <ds:schemaRefs>
    <ds:schemaRef ds:uri="http://schemas.microsoft.com/sharepoint/v3/contenttype/forms"/>
  </ds:schemaRefs>
</ds:datastoreItem>
</file>

<file path=customXml/itemProps2.xml><?xml version="1.0" encoding="utf-8"?>
<ds:datastoreItem xmlns:ds="http://schemas.openxmlformats.org/officeDocument/2006/customXml" ds:itemID="{5579D8ED-74AF-489C-8BC8-37ED04A85665}">
  <ds:schemaRefs>
    <ds:schemaRef ds:uri="http://schemas.microsoft.com/office/2006/metadata/properties"/>
    <ds:schemaRef ds:uri="http://schemas.microsoft.com/office/infopath/2007/PartnerControls"/>
    <ds:schemaRef ds:uri="b40a99f6-73db-4ed2-bd6c-6ed49f01825e"/>
    <ds:schemaRef ds:uri="0bac2d99-4ba3-4cba-b334-c7c5f96905a5"/>
  </ds:schemaRefs>
</ds:datastoreItem>
</file>

<file path=customXml/itemProps3.xml><?xml version="1.0" encoding="utf-8"?>
<ds:datastoreItem xmlns:ds="http://schemas.openxmlformats.org/officeDocument/2006/customXml" ds:itemID="{45246162-26B0-4BD0-B32A-F3AC0DF891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ac2d99-4ba3-4cba-b334-c7c5f96905a5"/>
    <ds:schemaRef ds:uri="b40a99f6-73db-4ed2-bd6c-6ed49f0182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1617</TotalTime>
  <Words>1861</Words>
  <Application>Microsoft Office PowerPoint</Application>
  <PresentationFormat>Plačiaekranė</PresentationFormat>
  <Paragraphs>146</Paragraphs>
  <Slides>28</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28</vt:i4>
      </vt:variant>
    </vt:vector>
  </HeadingPairs>
  <TitlesOfParts>
    <vt:vector size="34" baseType="lpstr">
      <vt:lpstr>Arial</vt:lpstr>
      <vt:lpstr>Roboto</vt:lpstr>
      <vt:lpstr>Roboto Medium</vt:lpstr>
      <vt:lpstr>Segoe UI Light</vt:lpstr>
      <vt:lpstr>Times New Roman</vt:lpstr>
      <vt:lpstr>Office Theme</vt:lpstr>
      <vt:lpstr>„PowerPoint“ pateiktis</vt:lpstr>
      <vt:lpstr>„PowerPoint“ pateiktis</vt:lpstr>
      <vt:lpstr>„PowerPoint“ pateiktis</vt:lpstr>
      <vt:lpstr>Prisijungimas prie SoPAS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Dava Faqkli</dc:creator>
  <cp:lastModifiedBy>Patrikas Borisovas</cp:lastModifiedBy>
  <cp:revision>78</cp:revision>
  <dcterms:created xsi:type="dcterms:W3CDTF">2021-11-26T03:33:10Z</dcterms:created>
  <dcterms:modified xsi:type="dcterms:W3CDTF">2026-07-09T10:32:09Z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0x010100CAC2492C7DF157438F6CA89072FECA95</vt:lpwstr>
  </property>
</Properties>
</file>